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3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4" r:id="rId19"/>
    <p:sldId id="279" r:id="rId20"/>
    <p:sldId id="280" r:id="rId21"/>
    <p:sldId id="283" r:id="rId22"/>
    <p:sldId id="285" r:id="rId23"/>
    <p:sldId id="282" r:id="rId24"/>
    <p:sldId id="286" r:id="rId25"/>
    <p:sldId id="287" r:id="rId26"/>
    <p:sldId id="291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-856" y="-104"/>
      </p:cViewPr>
      <p:guideLst>
        <p:guide orient="horz" pos="2160"/>
        <p:guide orient="horz" pos="431"/>
        <p:guide orient="horz" pos="3887"/>
        <p:guide orient="horz" pos="4175"/>
        <p:guide orient="horz" pos="1887"/>
        <p:guide pos="2880"/>
        <p:guide pos="434"/>
        <p:guide pos="5330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5B685-1B69-40C9-BE28-7A283E299E47}" type="datetimeFigureOut">
              <a:rPr lang="en-US" smtClean="0"/>
              <a:pPr/>
              <a:t>10/6/11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FF341-FE76-4734-BACD-1D5EE7C2EC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pngs\Title-Page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915" y="4189166"/>
            <a:ext cx="6388273" cy="864720"/>
          </a:xfrm>
        </p:spPr>
        <p:txBody>
          <a:bodyPr anchor="b">
            <a:noAutofit/>
          </a:bodyPr>
          <a:lstStyle>
            <a:lvl1pPr algn="ctr">
              <a:defRPr sz="2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3852" y="5122889"/>
            <a:ext cx="5486400" cy="6858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988935"/>
            <a:ext cx="2133600" cy="246974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435F6B45-F51F-4573-AF8B-0DB275BFF975}" type="datetime1">
              <a:rPr lang="en-US" smtClean="0"/>
              <a:pPr/>
              <a:t>10/6/11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62688"/>
            <a:ext cx="2895600" cy="365125"/>
          </a:xfrm>
        </p:spPr>
        <p:txBody>
          <a:bodyPr anchor="b"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8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767547" cy="759684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571"/>
            <a:ext cx="8229600" cy="4370454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8083" y="6470418"/>
            <a:ext cx="2895600" cy="2093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2118" y="2345961"/>
            <a:ext cx="7199988" cy="949637"/>
          </a:xfrm>
        </p:spPr>
        <p:txBody>
          <a:bodyPr anchor="b"/>
          <a:lstStyle>
            <a:lvl1pPr marL="0" indent="0" algn="l">
              <a:defRPr sz="24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19331" y="3296458"/>
            <a:ext cx="6453266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8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6F3-09FA-48FE-9C7A-7645E3C65800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EC6E0-07F1-4417-9985-38666D01F91E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8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7807-C6A1-48C4-8E65-AB3A5B77173C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content-page-blank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AAFE-EBB0-4516-A216-2B370C962B44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348335" cy="759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571"/>
            <a:ext cx="8229600" cy="38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5612" y="6476271"/>
            <a:ext cx="1249181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DA1C4CBB-B9A3-4C32-A26C-99CF23306695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6883" y="6476271"/>
            <a:ext cx="2895600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2303" y="6476271"/>
            <a:ext cx="419724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27063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314450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87338" algn="l" defTabSz="914400" rtl="0" eaLnBrk="1" latinLnBrk="0" hangingPunct="1">
        <a:spcBef>
          <a:spcPct val="20000"/>
        </a:spcBef>
        <a:buFont typeface="Arial" pitchFamily="34" charset="0"/>
        <a:buChar char="»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1003" y="4189166"/>
            <a:ext cx="6796585" cy="864720"/>
          </a:xfrm>
        </p:spPr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PayPAL</a:t>
            </a:r>
            <a:r>
              <a:rPr lang="en-US" dirty="0" smtClean="0"/>
              <a:t> mobile payments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0687" y="5122889"/>
            <a:ext cx="5390865" cy="685800"/>
          </a:xfrm>
        </p:spPr>
        <p:txBody>
          <a:bodyPr/>
          <a:lstStyle/>
          <a:p>
            <a:r>
              <a:rPr lang="en-US" dirty="0" smtClean="0"/>
              <a:t>Jim </a:t>
            </a:r>
            <a:r>
              <a:rPr lang="en-US" dirty="0" err="1" smtClean="0"/>
              <a:t>DiZoglio</a:t>
            </a:r>
            <a:r>
              <a:rPr lang="en-US" dirty="0"/>
              <a:t> </a:t>
            </a:r>
            <a:r>
              <a:rPr lang="en-US" dirty="0" smtClean="0"/>
              <a:t>- @</a:t>
            </a:r>
            <a:r>
              <a:rPr lang="en-US" dirty="0" err="1" smtClean="0"/>
              <a:t>jimdizoglio</a:t>
            </a:r>
            <a:endParaRPr lang="en-US" dirty="0" smtClean="0"/>
          </a:p>
          <a:p>
            <a:r>
              <a:rPr lang="en-US" dirty="0" err="1" smtClean="0"/>
              <a:t>Paypal</a:t>
            </a:r>
            <a:r>
              <a:rPr lang="en-US" dirty="0" smtClean="0"/>
              <a:t> Mobile SDK and Client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6B45-F51F-4573-AF8B-0DB275BFF975}" type="datetime1">
              <a:rPr lang="en-US" smtClean="0"/>
              <a:pPr/>
              <a:t>10/6/11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1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</a:t>
            </a:r>
            <a:r>
              <a:rPr lang="en-US" dirty="0" smtClean="0"/>
              <a:t>02 </a:t>
            </a:r>
            <a:r>
              <a:rPr lang="en-US" dirty="0"/>
              <a:t>– </a:t>
            </a:r>
            <a:r>
              <a:rPr lang="en-US" dirty="0" smtClean="0"/>
              <a:t>Initializing MPL and adding return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Create a payments class, </a:t>
            </a:r>
            <a:r>
              <a:rPr lang="en-US" dirty="0" err="1" smtClean="0"/>
              <a:t>SimpleDemo.java</a:t>
            </a:r>
            <a:endParaRPr lang="en-US" dirty="0" smtClean="0"/>
          </a:p>
          <a:p>
            <a:pPr lvl="1"/>
            <a:r>
              <a:rPr lang="en-US" dirty="0" smtClean="0"/>
              <a:t>Create an MPL hander class, </a:t>
            </a:r>
            <a:r>
              <a:rPr lang="en-US" dirty="0" err="1" smtClean="0"/>
              <a:t>ResultsDelegate.java</a:t>
            </a:r>
            <a:endParaRPr lang="en-US" dirty="0" smtClean="0"/>
          </a:p>
          <a:p>
            <a:pPr lvl="1"/>
            <a:r>
              <a:rPr lang="en-US" dirty="0" smtClean="0"/>
              <a:t>Add </a:t>
            </a:r>
            <a:r>
              <a:rPr lang="en-US" dirty="0" err="1" smtClean="0"/>
              <a:t>SimpleDemo</a:t>
            </a:r>
            <a:r>
              <a:rPr lang="en-US" dirty="0" smtClean="0"/>
              <a:t> intent to the </a:t>
            </a:r>
            <a:r>
              <a:rPr lang="en-US" dirty="0" err="1" smtClean="0"/>
              <a:t>PayPalMobilePaymentsShoppingCartActivity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SimpleDemo</a:t>
            </a:r>
            <a:r>
              <a:rPr lang="en-US" dirty="0"/>
              <a:t> </a:t>
            </a:r>
            <a:r>
              <a:rPr lang="en-US" dirty="0" smtClean="0"/>
              <a:t>class (included in lab project)</a:t>
            </a:r>
          </a:p>
          <a:p>
            <a:pPr lvl="1"/>
            <a:r>
              <a:rPr lang="en-US" b="1" dirty="0"/>
              <a:t>public class </a:t>
            </a:r>
            <a:r>
              <a:rPr lang="en-US" b="1" i="1" dirty="0" err="1"/>
              <a:t>SimpleDemo</a:t>
            </a:r>
            <a:r>
              <a:rPr lang="en-US" b="1" dirty="0"/>
              <a:t> extends </a:t>
            </a:r>
            <a:r>
              <a:rPr lang="en-US" b="1" i="1" dirty="0" smtClean="0"/>
              <a:t>Activity</a:t>
            </a:r>
          </a:p>
          <a:p>
            <a:r>
              <a:rPr lang="en-US" dirty="0" smtClean="0"/>
              <a:t>Add activity to the manifest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‘</a:t>
            </a:r>
            <a:r>
              <a:rPr lang="en-US" dirty="0" err="1"/>
              <a:t>AndroidManifest.xml</a:t>
            </a:r>
            <a:r>
              <a:rPr lang="en-US" dirty="0"/>
              <a:t>’ </a:t>
            </a:r>
            <a:r>
              <a:rPr lang="en-US" dirty="0" smtClean="0"/>
              <a:t>tab and uncomment </a:t>
            </a:r>
            <a:r>
              <a:rPr lang="en-US" dirty="0"/>
              <a:t>the </a:t>
            </a:r>
            <a:r>
              <a:rPr lang="en-US" dirty="0" smtClean="0"/>
              <a:t>activity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4610" y="3710609"/>
            <a:ext cx="4063999" cy="9055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&lt;activity </a:t>
            </a:r>
            <a:r>
              <a:rPr lang="en-US" sz="1600" dirty="0" err="1"/>
              <a:t>android:name</a:t>
            </a:r>
            <a:r>
              <a:rPr lang="en-US" sz="1600" dirty="0"/>
              <a:t>=".</a:t>
            </a:r>
            <a:r>
              <a:rPr lang="en-US" sz="1600" dirty="0" err="1"/>
              <a:t>SimpleDemo</a:t>
            </a:r>
            <a:r>
              <a:rPr lang="en-US" sz="1600" dirty="0"/>
              <a:t>" /&gt;</a:t>
            </a:r>
          </a:p>
        </p:txBody>
      </p:sp>
    </p:spTree>
    <p:extLst>
      <p:ext uri="{BB962C8B-B14F-4D97-AF65-F5344CB8AC3E}">
        <p14:creationId xmlns:p14="http://schemas.microsoft.com/office/powerpoint/2010/main" val="147888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MPL payments class into </a:t>
            </a:r>
            <a:r>
              <a:rPr lang="en-US" dirty="0" err="1" smtClean="0"/>
              <a:t>SimpleDemo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Set your </a:t>
            </a:r>
            <a:r>
              <a:rPr lang="en-US" dirty="0" err="1" smtClean="0"/>
              <a:t>Paypal</a:t>
            </a:r>
            <a:r>
              <a:rPr lang="en-US" dirty="0" smtClean="0"/>
              <a:t> environment. This is either ENV_LIVE or ENV_SANDBOX.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Set your application id. Live App ID issued by </a:t>
            </a:r>
            <a:r>
              <a:rPr lang="en-US" dirty="0" err="1" smtClean="0"/>
              <a:t>xcom</a:t>
            </a:r>
            <a:r>
              <a:rPr lang="en-US" dirty="0" smtClean="0"/>
              <a:t> registration. We will use the sandbox default.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28916" y="1816482"/>
            <a:ext cx="4235235" cy="5374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import </a:t>
            </a:r>
            <a:r>
              <a:rPr lang="en-US" sz="1600" dirty="0" err="1"/>
              <a:t>com.paypal.android.MEP.PayPal</a:t>
            </a:r>
            <a:r>
              <a:rPr lang="en-US" sz="1600" dirty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2617102" y="3009012"/>
            <a:ext cx="5166649" cy="5383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private static final </a:t>
            </a:r>
            <a:r>
              <a:rPr lang="en-US" sz="1600" u="sng" dirty="0" err="1"/>
              <a:t>int</a:t>
            </a:r>
            <a:r>
              <a:rPr lang="en-US" sz="1600" u="sng" dirty="0"/>
              <a:t> server = </a:t>
            </a:r>
            <a:r>
              <a:rPr lang="en-US" sz="1600" u="sng" dirty="0" err="1"/>
              <a:t>PayPal.ENV_SANDBOX</a:t>
            </a:r>
            <a:r>
              <a:rPr lang="en-US" sz="1600" u="sng" dirty="0"/>
              <a:t>;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616481" y="4409564"/>
            <a:ext cx="5955506" cy="5383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private </a:t>
            </a:r>
            <a:r>
              <a:rPr lang="en-US" sz="1600" dirty="0"/>
              <a:t>static final String </a:t>
            </a:r>
            <a:r>
              <a:rPr lang="en-US" sz="1600" dirty="0" err="1"/>
              <a:t>appID</a:t>
            </a:r>
            <a:r>
              <a:rPr lang="en-US" sz="1600" dirty="0"/>
              <a:t> = "APP-80W284485P519543T";</a:t>
            </a:r>
          </a:p>
        </p:txBody>
      </p:sp>
    </p:spTree>
    <p:extLst>
      <p:ext uri="{BB962C8B-B14F-4D97-AF65-F5344CB8AC3E}">
        <p14:creationId xmlns:p14="http://schemas.microsoft.com/office/powerpoint/2010/main" val="2787807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MPL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OnCreate</a:t>
            </a:r>
            <a:r>
              <a:rPr lang="en-US" dirty="0" smtClean="0"/>
              <a:t> call our initialization routine from a thread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63390" y="1924205"/>
            <a:ext cx="7553858" cy="25538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private void </a:t>
            </a:r>
            <a:r>
              <a:rPr lang="en-US" sz="1600" dirty="0" err="1"/>
              <a:t>initLibrary</a:t>
            </a:r>
            <a:r>
              <a:rPr lang="en-US" sz="1600" dirty="0"/>
              <a:t>() {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PayPal </a:t>
            </a:r>
            <a:r>
              <a:rPr lang="en-US" sz="1600" u="sng" dirty="0" err="1"/>
              <a:t>pp</a:t>
            </a:r>
            <a:r>
              <a:rPr lang="en-US" sz="1600" u="sng" dirty="0"/>
              <a:t> = </a:t>
            </a:r>
            <a:r>
              <a:rPr lang="en-US" sz="1600" u="sng" dirty="0" err="1"/>
              <a:t>PayPal.getInstance</a:t>
            </a:r>
            <a:r>
              <a:rPr lang="en-US" sz="1600" u="sng" dirty="0"/>
              <a:t>();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/</a:t>
            </a:r>
            <a:r>
              <a:rPr lang="en-US" sz="1600" dirty="0"/>
              <a:t>/ If the library is already initialized, then we don't need to initialize it again</a:t>
            </a:r>
            <a:r>
              <a:rPr lang="en-US" sz="1600" dirty="0" smtClean="0"/>
              <a:t>.</a:t>
            </a:r>
          </a:p>
          <a:p>
            <a:r>
              <a:rPr lang="hu-HU" sz="1600" dirty="0"/>
              <a:t>		if(</a:t>
            </a:r>
            <a:r>
              <a:rPr lang="hu-HU" sz="1600" u="sng" dirty="0"/>
              <a:t>pp == null) {</a:t>
            </a:r>
          </a:p>
          <a:p>
            <a:r>
              <a:rPr lang="en-US" sz="1600" dirty="0"/>
              <a:t>		</a:t>
            </a:r>
            <a:r>
              <a:rPr lang="en-US" sz="1600" dirty="0" smtClean="0"/>
              <a:t>/</a:t>
            </a:r>
            <a:r>
              <a:rPr lang="en-US" sz="1600" dirty="0"/>
              <a:t>/ This is the main initialization call that takes in your </a:t>
            </a:r>
            <a:r>
              <a:rPr lang="en-US" sz="1600" dirty="0" smtClean="0"/>
              <a:t>Context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// </a:t>
            </a:r>
            <a:r>
              <a:rPr lang="en-US" sz="1600" dirty="0"/>
              <a:t>the Application ID, and the server you would like to connect to.</a:t>
            </a:r>
          </a:p>
          <a:p>
            <a:r>
              <a:rPr lang="en-US" sz="1600" dirty="0"/>
              <a:t>		</a:t>
            </a:r>
            <a:r>
              <a:rPr lang="en-US" sz="1600" dirty="0" smtClean="0"/>
              <a:t>	</a:t>
            </a:r>
            <a:r>
              <a:rPr lang="en-US" sz="1600" u="sng" dirty="0" err="1" smtClean="0"/>
              <a:t>pp</a:t>
            </a:r>
            <a:r>
              <a:rPr lang="en-US" sz="1600" u="sng" dirty="0" smtClean="0"/>
              <a:t> </a:t>
            </a:r>
            <a:r>
              <a:rPr lang="en-US" sz="1600" u="sng" dirty="0"/>
              <a:t>= </a:t>
            </a:r>
            <a:r>
              <a:rPr lang="en-US" sz="1600" u="sng" dirty="0" err="1"/>
              <a:t>PayPal.initWithAppID</a:t>
            </a:r>
            <a:r>
              <a:rPr lang="en-US" sz="1600" u="sng" dirty="0"/>
              <a:t>(this, </a:t>
            </a:r>
            <a:r>
              <a:rPr lang="en-US" sz="1600" u="sng" dirty="0" err="1"/>
              <a:t>appID</a:t>
            </a:r>
            <a:r>
              <a:rPr lang="en-US" sz="1600" u="sng" dirty="0"/>
              <a:t>, server)</a:t>
            </a:r>
            <a:r>
              <a:rPr lang="en-US" sz="1600" u="sng" dirty="0" smtClean="0"/>
              <a:t>;</a:t>
            </a:r>
          </a:p>
          <a:p>
            <a:r>
              <a:rPr lang="en-US" sz="1600" dirty="0" smtClean="0"/>
              <a:t>	}</a:t>
            </a:r>
            <a:endParaRPr lang="en-US" sz="1600" dirty="0"/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80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Configure our MPL instance after we initialize</a:t>
            </a:r>
          </a:p>
          <a:p>
            <a:r>
              <a:rPr lang="en-US" dirty="0" smtClean="0"/>
              <a:t>Set the language – (ISO 639-1 and ISO 3166-1)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Set the </a:t>
            </a:r>
            <a:r>
              <a:rPr lang="en-US" dirty="0" smtClean="0"/>
              <a:t>payments fees (FEEPAYER_SENDER, FEEPAYER_PRIMARYRECEIVER</a:t>
            </a:r>
            <a:r>
              <a:rPr lang="en-US" dirty="0"/>
              <a:t>, FEEPAYER_EACHRECEIVER, and </a:t>
            </a:r>
            <a:r>
              <a:rPr lang="en-US" dirty="0" smtClean="0"/>
              <a:t>FEEPAYER_SECONDARYONLY)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Tells MPL who to charge the fee to. In our demo, the receiver will pay the fee.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33333" y="2276328"/>
            <a:ext cx="2866788" cy="5374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pp.setLanguage</a:t>
            </a:r>
            <a:r>
              <a:rPr lang="en-US" sz="1600" dirty="0"/>
              <a:t>("</a:t>
            </a:r>
            <a:r>
              <a:rPr lang="en-US" sz="1600" dirty="0" err="1"/>
              <a:t>en_US</a:t>
            </a:r>
            <a:r>
              <a:rPr lang="en-US" sz="1600" dirty="0"/>
              <a:t>");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539849" y="4169578"/>
            <a:ext cx="5780343" cy="5374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pp.setFeesPayer</a:t>
            </a:r>
            <a:r>
              <a:rPr lang="en-US" sz="1600" dirty="0"/>
              <a:t>(</a:t>
            </a:r>
            <a:r>
              <a:rPr lang="en-US" sz="1600" dirty="0" err="1"/>
              <a:t>PayPal.FEEPAYER_EACHRECEIVER</a:t>
            </a:r>
            <a:r>
              <a:rPr lang="en-US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8334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MPL if shipping charges will be added to the transaction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 Dynamic </a:t>
            </a:r>
            <a:r>
              <a:rPr lang="en-US" dirty="0"/>
              <a:t>Amount Calculation </a:t>
            </a:r>
            <a:r>
              <a:rPr lang="en-US" dirty="0" smtClean="0"/>
              <a:t>when you need to determine tax </a:t>
            </a:r>
            <a:r>
              <a:rPr lang="en-US" dirty="0"/>
              <a:t>and shipping amounts based on the user's shipping </a:t>
            </a:r>
            <a:r>
              <a:rPr lang="en-US" dirty="0" smtClean="0"/>
              <a:t>address.</a:t>
            </a:r>
          </a:p>
          <a:p>
            <a:pPr lvl="1"/>
            <a:r>
              <a:rPr lang="en-US" dirty="0" smtClean="0"/>
              <a:t>Shipping </a:t>
            </a:r>
            <a:r>
              <a:rPr lang="en-US" dirty="0"/>
              <a:t>must </a:t>
            </a:r>
            <a:r>
              <a:rPr lang="en-US" dirty="0" smtClean="0"/>
              <a:t>be enabled </a:t>
            </a:r>
            <a:r>
              <a:rPr lang="en-US" dirty="0"/>
              <a:t>for Dynamic Amount </a:t>
            </a:r>
            <a:r>
              <a:rPr lang="en-US" dirty="0" smtClean="0"/>
              <a:t>Calculation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you to create a class that implements </a:t>
            </a:r>
            <a:r>
              <a:rPr lang="en-US" dirty="0" err="1"/>
              <a:t>PaymentAdjuster</a:t>
            </a:r>
            <a:r>
              <a:rPr lang="en-US" dirty="0"/>
              <a:t> and </a:t>
            </a:r>
            <a:r>
              <a:rPr lang="en-US" dirty="0" err="1" smtClean="0"/>
              <a:t>Serializable</a:t>
            </a:r>
            <a:r>
              <a:rPr lang="en-US" dirty="0" smtClean="0"/>
              <a:t> (Example found in MPL Demo’s on </a:t>
            </a:r>
            <a:r>
              <a:rPr lang="en-US" dirty="0" err="1" smtClean="0"/>
              <a:t>xcom</a:t>
            </a:r>
            <a:r>
              <a:rPr lang="en-US" dirty="0" smtClean="0"/>
              <a:t>)</a:t>
            </a:r>
          </a:p>
          <a:p>
            <a:pPr marL="339725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65938" y="1978949"/>
            <a:ext cx="3011461" cy="5374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pp.setShippingEnabled</a:t>
            </a:r>
            <a:r>
              <a:rPr lang="en-US" sz="1600" dirty="0"/>
              <a:t>(true);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1481" y="4835681"/>
            <a:ext cx="5190905" cy="5374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pp.setDynamicAmountCalculationEnabled</a:t>
            </a:r>
            <a:r>
              <a:rPr lang="en-US" sz="1600" dirty="0"/>
              <a:t>(false);</a:t>
            </a:r>
          </a:p>
        </p:txBody>
      </p:sp>
    </p:spTree>
    <p:extLst>
      <p:ext uri="{BB962C8B-B14F-4D97-AF65-F5344CB8AC3E}">
        <p14:creationId xmlns:p14="http://schemas.microsoft.com/office/powerpoint/2010/main" val="9719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Implement our MPL Results Delegate </a:t>
            </a:r>
            <a:r>
              <a:rPr lang="en-US" dirty="0"/>
              <a:t>(included in lab project)</a:t>
            </a:r>
          </a:p>
          <a:p>
            <a:r>
              <a:rPr lang="en-US" dirty="0" smtClean="0"/>
              <a:t>In the </a:t>
            </a:r>
            <a:r>
              <a:rPr lang="en-US" dirty="0" err="1" smtClean="0"/>
              <a:t>ResultsDelegate</a:t>
            </a:r>
            <a:r>
              <a:rPr lang="en-US" dirty="0" smtClean="0"/>
              <a:t> class, import the MPL and </a:t>
            </a:r>
            <a:r>
              <a:rPr lang="en-US" dirty="0" err="1" smtClean="0"/>
              <a:t>Serializable</a:t>
            </a:r>
            <a:r>
              <a:rPr lang="en-US" dirty="0" smtClean="0"/>
              <a:t>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nd implement these classes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58816" y="2451507"/>
            <a:ext cx="5253371" cy="8769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import </a:t>
            </a:r>
            <a:r>
              <a:rPr lang="en-US" sz="1600" dirty="0" err="1"/>
              <a:t>java.io.Serializable</a:t>
            </a:r>
            <a:r>
              <a:rPr lang="en-US" sz="1600" dirty="0"/>
              <a:t>;</a:t>
            </a:r>
          </a:p>
          <a:p>
            <a:r>
              <a:rPr lang="en-US" sz="1600" dirty="0" smtClean="0"/>
              <a:t>import </a:t>
            </a:r>
            <a:r>
              <a:rPr lang="en-US" sz="1600" dirty="0" err="1"/>
              <a:t>com.paypal.android.MEP.PayPalResultDelegate</a:t>
            </a:r>
            <a:r>
              <a:rPr lang="en-US" sz="1600" dirty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543615" y="4235265"/>
            <a:ext cx="7247323" cy="8769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class </a:t>
            </a:r>
            <a:r>
              <a:rPr lang="en-US" sz="1600" dirty="0" err="1"/>
              <a:t>ResultDelegate</a:t>
            </a:r>
            <a:r>
              <a:rPr lang="en-US" sz="1600" dirty="0"/>
              <a:t> </a:t>
            </a:r>
            <a:r>
              <a:rPr lang="en-US" sz="1600" dirty="0" smtClean="0"/>
              <a:t>implements </a:t>
            </a:r>
            <a:r>
              <a:rPr lang="en-US" sz="1600" dirty="0" err="1"/>
              <a:t>PayPalResultDelegate</a:t>
            </a:r>
            <a:r>
              <a:rPr lang="en-US" sz="1600" dirty="0"/>
              <a:t>, </a:t>
            </a:r>
            <a:r>
              <a:rPr lang="en-US" sz="1600" u="sng" dirty="0" err="1"/>
              <a:t>Serializable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0033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our MPL result delegates to our application</a:t>
            </a:r>
          </a:p>
          <a:p>
            <a:pPr lvl="1"/>
            <a:r>
              <a:rPr lang="en-US" dirty="0"/>
              <a:t>Notification that the payment has been completed </a:t>
            </a:r>
            <a:r>
              <a:rPr lang="en-US" dirty="0" smtClean="0"/>
              <a:t>successfully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Notification that the payment has </a:t>
            </a:r>
            <a:r>
              <a:rPr lang="en-US" dirty="0" smtClean="0"/>
              <a:t>failed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/>
              <a:t>Notification that the payment was canceled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1720" y="2330188"/>
            <a:ext cx="7247323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void </a:t>
            </a:r>
            <a:r>
              <a:rPr lang="en-US" sz="1600" dirty="0" err="1"/>
              <a:t>onPaymentSucceeded</a:t>
            </a:r>
            <a:r>
              <a:rPr lang="en-US" sz="1600" dirty="0"/>
              <a:t>(String </a:t>
            </a:r>
            <a:r>
              <a:rPr lang="en-US" sz="1600" dirty="0" err="1"/>
              <a:t>payKey</a:t>
            </a:r>
            <a:r>
              <a:rPr lang="en-US" sz="1600" dirty="0"/>
              <a:t>, String </a:t>
            </a:r>
            <a:r>
              <a:rPr lang="en-US" sz="1600" dirty="0" err="1"/>
              <a:t>paymentStatus</a:t>
            </a:r>
            <a:r>
              <a:rPr lang="en-US" sz="1600" dirty="0"/>
              <a:t>) </a:t>
            </a:r>
            <a:r>
              <a:rPr lang="en-US" sz="1600" dirty="0" smtClean="0"/>
              <a:t>{…}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498958" y="3643151"/>
            <a:ext cx="7247323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public </a:t>
            </a:r>
            <a:r>
              <a:rPr lang="en-US" sz="1600" dirty="0"/>
              <a:t>void </a:t>
            </a:r>
            <a:r>
              <a:rPr lang="en-US" sz="1600" dirty="0" err="1"/>
              <a:t>onPaymentFailed</a:t>
            </a:r>
            <a:r>
              <a:rPr lang="en-US" sz="1600" dirty="0"/>
              <a:t>(String </a:t>
            </a:r>
            <a:r>
              <a:rPr lang="en-US" sz="1600" dirty="0" err="1"/>
              <a:t>paymentStatus</a:t>
            </a:r>
            <a:r>
              <a:rPr lang="en-US" sz="1600" dirty="0"/>
              <a:t>, String </a:t>
            </a:r>
            <a:r>
              <a:rPr lang="en-US" sz="1600" dirty="0" err="1"/>
              <a:t>correlationID</a:t>
            </a:r>
            <a:r>
              <a:rPr lang="en-US" sz="1600" dirty="0"/>
              <a:t>,</a:t>
            </a:r>
          </a:p>
          <a:p>
            <a:r>
              <a:rPr lang="en-US" sz="1600" dirty="0"/>
              <a:t>		String </a:t>
            </a:r>
            <a:r>
              <a:rPr lang="en-US" sz="1600" dirty="0" err="1"/>
              <a:t>payKey</a:t>
            </a:r>
            <a:r>
              <a:rPr lang="en-US" sz="1600" dirty="0"/>
              <a:t>, String </a:t>
            </a:r>
            <a:r>
              <a:rPr lang="en-US" sz="1600" dirty="0" err="1"/>
              <a:t>errorID</a:t>
            </a:r>
            <a:r>
              <a:rPr lang="en-US" sz="1600" dirty="0"/>
              <a:t>, String </a:t>
            </a:r>
            <a:r>
              <a:rPr lang="en-US" sz="1600" dirty="0" err="1"/>
              <a:t>errorMessage</a:t>
            </a:r>
            <a:r>
              <a:rPr lang="en-US" sz="1600" dirty="0"/>
              <a:t>) </a:t>
            </a:r>
            <a:r>
              <a:rPr lang="en-US" sz="1600" dirty="0" smtClean="0"/>
              <a:t>{…}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519987" y="4879473"/>
            <a:ext cx="7247323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void </a:t>
            </a:r>
            <a:r>
              <a:rPr lang="en-US" sz="1600" dirty="0" err="1"/>
              <a:t>onPaymentCanceled</a:t>
            </a:r>
            <a:r>
              <a:rPr lang="en-US" sz="1600" dirty="0"/>
              <a:t>(String </a:t>
            </a:r>
            <a:r>
              <a:rPr lang="en-US" sz="1600" dirty="0" err="1"/>
              <a:t>paymentStatus</a:t>
            </a:r>
            <a:r>
              <a:rPr lang="en-US" sz="1600" dirty="0"/>
              <a:t>) </a:t>
            </a:r>
            <a:r>
              <a:rPr lang="en-US" sz="1600" dirty="0" smtClean="0"/>
              <a:t>{…}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468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Handler for MPL to report it’s initialization progress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 a method to update the status. Here is a failure message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7552" y="2134998"/>
            <a:ext cx="3965636" cy="9306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Handler </a:t>
            </a:r>
            <a:r>
              <a:rPr lang="en-US" sz="1200" dirty="0" err="1"/>
              <a:t>hRefresh</a:t>
            </a:r>
            <a:r>
              <a:rPr lang="en-US" sz="1200" dirty="0"/>
              <a:t> = new Handler(){</a:t>
            </a:r>
          </a:p>
          <a:p>
            <a:r>
              <a:rPr lang="en-US" sz="1200" dirty="0" smtClean="0"/>
              <a:t>	…</a:t>
            </a:r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sz="1200" dirty="0" smtClean="0"/>
              <a:t>}</a:t>
            </a:r>
            <a:r>
              <a:rPr lang="en-US" sz="1200" dirty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879527" y="3885913"/>
            <a:ext cx="4831364" cy="13475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void </a:t>
            </a:r>
            <a:r>
              <a:rPr lang="en-US" sz="1200" dirty="0" err="1"/>
              <a:t>showFailure</a:t>
            </a:r>
            <a:r>
              <a:rPr lang="en-US" sz="1200" dirty="0"/>
              <a:t>() {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title.setText</a:t>
            </a:r>
            <a:r>
              <a:rPr lang="en-US" sz="1200" dirty="0"/>
              <a:t>("FAILURE");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info.setText</a:t>
            </a:r>
            <a:r>
              <a:rPr lang="en-US" sz="1200" dirty="0"/>
              <a:t>("Could not initialize the PayPal library.");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title.setVisibility</a:t>
            </a:r>
            <a:r>
              <a:rPr lang="en-US" sz="1200" dirty="0"/>
              <a:t>(</a:t>
            </a:r>
            <a:r>
              <a:rPr lang="en-US" sz="1200" dirty="0" err="1"/>
              <a:t>View.</a:t>
            </a:r>
            <a:r>
              <a:rPr lang="en-US" sz="1200" i="1" dirty="0" err="1"/>
              <a:t>VISIBLE</a:t>
            </a:r>
            <a:r>
              <a:rPr lang="en-US" sz="1200" i="1" dirty="0"/>
              <a:t>);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info.setVisibility</a:t>
            </a:r>
            <a:r>
              <a:rPr lang="en-US" sz="1200" dirty="0"/>
              <a:t>(</a:t>
            </a:r>
            <a:r>
              <a:rPr lang="en-US" sz="1200" dirty="0" err="1"/>
              <a:t>View.</a:t>
            </a:r>
            <a:r>
              <a:rPr lang="en-US" sz="1200" i="1" dirty="0" err="1"/>
              <a:t>VISIBLE</a:t>
            </a:r>
            <a:r>
              <a:rPr lang="en-US" sz="1200" i="1" dirty="0"/>
              <a:t>);</a:t>
            </a:r>
          </a:p>
          <a:p>
            <a:r>
              <a:rPr lang="en-US" sz="1200" dirty="0" smtClean="0"/>
              <a:t>}</a:t>
            </a:r>
            <a:endParaRPr lang="en-US" sz="1200" dirty="0"/>
          </a:p>
          <a:p>
            <a:r>
              <a:rPr lang="en-US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723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02 – Initializing MPL and adding return handlers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enable the shopping cart</a:t>
            </a:r>
          </a:p>
          <a:p>
            <a:r>
              <a:rPr lang="en-US" dirty="0" smtClean="0"/>
              <a:t>Add a </a:t>
            </a:r>
            <a:r>
              <a:rPr lang="en-US" dirty="0" err="1" smtClean="0"/>
              <a:t>SimpleDemo</a:t>
            </a:r>
            <a:r>
              <a:rPr lang="en-US" dirty="0" smtClean="0"/>
              <a:t> intent to our apps. Add the following Intent to </a:t>
            </a:r>
            <a:r>
              <a:rPr lang="en-US" dirty="0" err="1" smtClean="0"/>
              <a:t>PayPalMobilePaymentsShoppingCartActivity</a:t>
            </a:r>
            <a:r>
              <a:rPr lang="en-US" dirty="0" smtClean="0"/>
              <a:t> 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/>
              <a:t>without error and run, we are initializing </a:t>
            </a:r>
            <a:r>
              <a:rPr lang="en-US" dirty="0" smtClean="0"/>
              <a:t>MPL and handling the results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63039" y="2717555"/>
            <a:ext cx="7247323" cy="20474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Button </a:t>
            </a:r>
            <a:r>
              <a:rPr lang="en-US" sz="1200" dirty="0" err="1"/>
              <a:t>viewShoppingCart</a:t>
            </a:r>
            <a:r>
              <a:rPr lang="en-US" sz="1200" dirty="0"/>
              <a:t> = (Button) </a:t>
            </a:r>
            <a:r>
              <a:rPr lang="en-US" sz="1200" dirty="0" err="1"/>
              <a:t>findViewById</a:t>
            </a:r>
            <a:r>
              <a:rPr lang="en-US" sz="1200" dirty="0"/>
              <a:t>(</a:t>
            </a:r>
            <a:r>
              <a:rPr lang="en-US" sz="1200" dirty="0" err="1"/>
              <a:t>R.id.ButtonViewCart</a:t>
            </a:r>
            <a:r>
              <a:rPr lang="en-US" sz="1200" dirty="0"/>
              <a:t>);</a:t>
            </a:r>
          </a:p>
          <a:p>
            <a:r>
              <a:rPr lang="en-US" sz="1200" dirty="0" err="1" smtClean="0"/>
              <a:t>viewShoppingCart.setOnClickListener</a:t>
            </a:r>
            <a:r>
              <a:rPr lang="en-US" sz="1200" dirty="0"/>
              <a:t>(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new </a:t>
            </a:r>
            <a:r>
              <a:rPr lang="en-US" sz="1200" dirty="0" err="1"/>
              <a:t>OnClickListener</a:t>
            </a:r>
            <a:r>
              <a:rPr lang="en-US" sz="1200" dirty="0"/>
              <a:t>() {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	@</a:t>
            </a:r>
            <a:r>
              <a:rPr lang="en-US" sz="1200" dirty="0"/>
              <a:t>Override</a:t>
            </a:r>
          </a:p>
          <a:p>
            <a:r>
              <a:rPr lang="en-US" sz="1200" dirty="0"/>
              <a:t>		</a:t>
            </a:r>
            <a:r>
              <a:rPr lang="en-US" sz="1200" dirty="0" smtClean="0"/>
              <a:t>public </a:t>
            </a:r>
            <a:r>
              <a:rPr lang="en-US" sz="1200" dirty="0"/>
              <a:t>void </a:t>
            </a:r>
            <a:r>
              <a:rPr lang="en-US" sz="1200" dirty="0" err="1"/>
              <a:t>onClick</a:t>
            </a:r>
            <a:r>
              <a:rPr lang="en-US" sz="1200" dirty="0"/>
              <a:t>(View v) {</a:t>
            </a:r>
          </a:p>
          <a:p>
            <a:r>
              <a:rPr lang="en-US" sz="1200" dirty="0"/>
              <a:t>			</a:t>
            </a:r>
            <a:r>
              <a:rPr lang="en-US" sz="1200" dirty="0" smtClean="0"/>
              <a:t>Intent </a:t>
            </a:r>
            <a:r>
              <a:rPr lang="en-US" sz="1200" dirty="0" err="1"/>
              <a:t>viewShoppingCartIntent</a:t>
            </a:r>
            <a:r>
              <a:rPr lang="en-US" sz="1200" dirty="0"/>
              <a:t> = new Intent(</a:t>
            </a:r>
            <a:r>
              <a:rPr lang="en-US" sz="1200" dirty="0" err="1"/>
              <a:t>getBaseContext</a:t>
            </a:r>
            <a:r>
              <a:rPr lang="en-US" sz="1200" dirty="0"/>
              <a:t>(),</a:t>
            </a:r>
          </a:p>
          <a:p>
            <a:r>
              <a:rPr lang="en-US" sz="1200" dirty="0"/>
              <a:t>				</a:t>
            </a:r>
            <a:r>
              <a:rPr lang="en-US" sz="1200" dirty="0" err="1" smtClean="0"/>
              <a:t>SimpleDemo.class</a:t>
            </a:r>
            <a:r>
              <a:rPr lang="en-US" sz="1200" dirty="0"/>
              <a:t>);</a:t>
            </a:r>
          </a:p>
          <a:p>
            <a:r>
              <a:rPr lang="en-US" sz="1200" dirty="0"/>
              <a:t>			</a:t>
            </a:r>
            <a:r>
              <a:rPr lang="en-US" sz="1200" dirty="0" err="1" smtClean="0"/>
              <a:t>startActivity</a:t>
            </a:r>
            <a:r>
              <a:rPr lang="en-US" sz="1200" dirty="0"/>
              <a:t>(</a:t>
            </a:r>
            <a:r>
              <a:rPr lang="en-US" sz="1200" dirty="0" err="1"/>
              <a:t>viewShoppingCartIntent</a:t>
            </a:r>
            <a:r>
              <a:rPr lang="en-US" sz="1200" dirty="0"/>
              <a:t>);</a:t>
            </a:r>
          </a:p>
          <a:p>
            <a:r>
              <a:rPr lang="en-US" sz="1200" dirty="0"/>
              <a:t>		</a:t>
            </a:r>
            <a:r>
              <a:rPr lang="en-US" sz="1200" dirty="0" smtClean="0"/>
              <a:t>}</a:t>
            </a:r>
            <a:endParaRPr lang="en-US" sz="1200" dirty="0"/>
          </a:p>
          <a:p>
            <a:r>
              <a:rPr lang="en-US" sz="1200" dirty="0" smtClean="0"/>
              <a:t>}</a:t>
            </a:r>
            <a:r>
              <a:rPr lang="en-US" sz="12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1005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mobile payments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MobilePaymentsLibraryWorkshop.zip</a:t>
            </a:r>
            <a:r>
              <a:rPr lang="en-US" dirty="0" smtClean="0"/>
              <a:t> - unzip </a:t>
            </a:r>
            <a:r>
              <a:rPr lang="en-US" dirty="0"/>
              <a:t>the </a:t>
            </a:r>
            <a:r>
              <a:rPr lang="en-US" dirty="0" smtClean="0"/>
              <a:t>package on your desktop</a:t>
            </a:r>
          </a:p>
          <a:p>
            <a:r>
              <a:rPr lang="en-US" dirty="0" smtClean="0"/>
              <a:t>Eclipse - installed with the Android SDK required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DAD9-D0FA-4165-937A-3E47B7C1D490}" type="datetime1">
              <a:rPr lang="en-US" smtClean="0"/>
              <a:pPr/>
              <a:t>10/6/11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494" y="6488252"/>
            <a:ext cx="2895600" cy="209342"/>
          </a:xfrm>
        </p:spPr>
        <p:txBody>
          <a:bodyPr/>
          <a:lstStyle/>
          <a:p>
            <a:r>
              <a:rPr lang="en-US" dirty="0" err="1" smtClean="0"/>
              <a:t>Paypal</a:t>
            </a:r>
            <a:r>
              <a:rPr lang="en-US" dirty="0" smtClean="0"/>
              <a:t>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</a:t>
            </a:r>
            <a:r>
              <a:rPr lang="en-US" dirty="0" smtClean="0"/>
              <a:t>03 </a:t>
            </a:r>
            <a:r>
              <a:rPr lang="en-US" dirty="0"/>
              <a:t>– </a:t>
            </a:r>
            <a:r>
              <a:rPr lang="en-US" dirty="0" smtClean="0"/>
              <a:t>Adding MPL UI checkout button to our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MPL </a:t>
            </a:r>
            <a:r>
              <a:rPr lang="en-US" dirty="0" smtClean="0"/>
              <a:t>payments buttons class </a:t>
            </a:r>
            <a:r>
              <a:rPr lang="en-US" dirty="0"/>
              <a:t>into </a:t>
            </a:r>
            <a:r>
              <a:rPr lang="en-US" dirty="0" err="1" smtClean="0"/>
              <a:t>SimpleDemo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the </a:t>
            </a:r>
            <a:r>
              <a:rPr lang="en-US" dirty="0" err="1" smtClean="0"/>
              <a:t>onClickListener</a:t>
            </a:r>
            <a:r>
              <a:rPr lang="en-US" dirty="0" smtClean="0"/>
              <a:t> in </a:t>
            </a:r>
            <a:r>
              <a:rPr lang="en-US" dirty="0" err="1" smtClean="0"/>
              <a:t>SimpleDemo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Declare our </a:t>
            </a:r>
            <a:r>
              <a:rPr lang="en-US" dirty="0" err="1" smtClean="0"/>
              <a:t>Paypal</a:t>
            </a:r>
            <a:r>
              <a:rPr lang="en-US" dirty="0" smtClean="0"/>
              <a:t> checkout button member variable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52267" y="1957931"/>
            <a:ext cx="5057801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import </a:t>
            </a:r>
            <a:r>
              <a:rPr lang="en-US" sz="1600" dirty="0" err="1"/>
              <a:t>com.paypal.android.MEP.CheckoutButton</a:t>
            </a:r>
            <a:r>
              <a:rPr lang="en-US" sz="1600" dirty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1937728" y="3292792"/>
            <a:ext cx="6557625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class </a:t>
            </a:r>
            <a:r>
              <a:rPr lang="en-US" sz="1600" dirty="0" err="1"/>
              <a:t>SimpleDemo</a:t>
            </a:r>
            <a:r>
              <a:rPr lang="en-US" sz="1600" dirty="0"/>
              <a:t> extends Activity implements </a:t>
            </a:r>
            <a:r>
              <a:rPr lang="en-US" sz="1600" dirty="0" err="1"/>
              <a:t>OnClickListener</a:t>
            </a:r>
            <a:r>
              <a:rPr lang="en-US" sz="16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7109" y="4748970"/>
            <a:ext cx="3974853" cy="6259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u="sng" dirty="0" err="1" smtClean="0"/>
              <a:t>CheckoutButton</a:t>
            </a:r>
            <a:r>
              <a:rPr lang="en-US" sz="1600" u="sng" dirty="0" smtClean="0"/>
              <a:t> </a:t>
            </a:r>
            <a:r>
              <a:rPr lang="en-US" sz="1600" u="sng" dirty="0" err="1"/>
              <a:t>launchSimplePayment</a:t>
            </a:r>
            <a:r>
              <a:rPr lang="en-US" sz="1600" u="sng" dirty="0"/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104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03 – Adding MPL UI checkout button to our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our </a:t>
            </a:r>
            <a:r>
              <a:rPr lang="en-US" dirty="0" err="1"/>
              <a:t>CheckoutButton</a:t>
            </a:r>
            <a:r>
              <a:rPr lang="en-US" dirty="0"/>
              <a:t> and update the </a:t>
            </a:r>
            <a:r>
              <a:rPr lang="en-US" dirty="0" smtClean="0"/>
              <a:t>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1172" y="2025513"/>
            <a:ext cx="8112186" cy="33393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void </a:t>
            </a:r>
            <a:r>
              <a:rPr lang="en-US" sz="1200" dirty="0" err="1"/>
              <a:t>setupButtons</a:t>
            </a:r>
            <a:r>
              <a:rPr lang="en-US" sz="1200" dirty="0"/>
              <a:t>() {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PayPal </a:t>
            </a:r>
            <a:r>
              <a:rPr lang="en-US" sz="1200" dirty="0" err="1"/>
              <a:t>pp</a:t>
            </a:r>
            <a:r>
              <a:rPr lang="en-US" sz="1200" dirty="0"/>
              <a:t> = </a:t>
            </a:r>
            <a:r>
              <a:rPr lang="en-US" sz="1200" dirty="0" err="1"/>
              <a:t>PayPal.</a:t>
            </a:r>
            <a:r>
              <a:rPr lang="en-US" sz="1200" i="1" dirty="0" err="1"/>
              <a:t>getInstance</a:t>
            </a:r>
            <a:r>
              <a:rPr lang="en-US" sz="1200" i="1" dirty="0"/>
              <a:t>();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/</a:t>
            </a:r>
            <a:r>
              <a:rPr lang="en-US" sz="1200" dirty="0"/>
              <a:t>/ Get the </a:t>
            </a:r>
            <a:r>
              <a:rPr lang="en-US" sz="1200" dirty="0" err="1"/>
              <a:t>CheckoutButton</a:t>
            </a:r>
            <a:r>
              <a:rPr lang="en-US" sz="1200" dirty="0"/>
              <a:t>. There are five different sizes.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// The </a:t>
            </a:r>
            <a:r>
              <a:rPr lang="en-US" sz="1200" dirty="0"/>
              <a:t>text on the button can either be of type TEXT_PAY or TEXT_DONATE.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launchSimplePayment</a:t>
            </a:r>
            <a:r>
              <a:rPr lang="en-US" sz="1200" dirty="0" smtClean="0"/>
              <a:t> </a:t>
            </a:r>
            <a:r>
              <a:rPr lang="en-US" sz="1200" dirty="0"/>
              <a:t>= </a:t>
            </a:r>
            <a:r>
              <a:rPr lang="en-US" sz="1200" dirty="0" err="1"/>
              <a:t>pp.getCheckoutButton</a:t>
            </a:r>
            <a:r>
              <a:rPr lang="en-US" sz="1200" dirty="0"/>
              <a:t>(this, PayPal.</a:t>
            </a:r>
            <a:r>
              <a:rPr lang="en-US" sz="1200" i="1" dirty="0"/>
              <a:t>BUTTON_194x37, </a:t>
            </a:r>
            <a:r>
              <a:rPr lang="en-US" sz="1200" i="1" dirty="0" err="1"/>
              <a:t>CheckoutButton.TEXT_PAY</a:t>
            </a:r>
            <a:r>
              <a:rPr lang="en-US" sz="1200" i="1" dirty="0"/>
              <a:t>);</a:t>
            </a: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/</a:t>
            </a:r>
            <a:r>
              <a:rPr lang="en-US" sz="1200" dirty="0"/>
              <a:t>/ You'll need to have an </a:t>
            </a:r>
            <a:r>
              <a:rPr lang="en-US" sz="1200" dirty="0" err="1"/>
              <a:t>OnClickListener</a:t>
            </a:r>
            <a:r>
              <a:rPr lang="en-US" sz="1200" dirty="0"/>
              <a:t> for the </a:t>
            </a:r>
            <a:r>
              <a:rPr lang="en-US" sz="1200" dirty="0" err="1"/>
              <a:t>CheckoutButton</a:t>
            </a:r>
            <a:r>
              <a:rPr lang="en-US" sz="1200" dirty="0"/>
              <a:t>.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// For </a:t>
            </a:r>
            <a:r>
              <a:rPr lang="en-US" sz="1200" dirty="0"/>
              <a:t>this application, </a:t>
            </a:r>
            <a:r>
              <a:rPr lang="en-US" sz="1200" dirty="0" err="1"/>
              <a:t>MPL_Example</a:t>
            </a:r>
            <a:r>
              <a:rPr lang="en-US" sz="1200" dirty="0"/>
              <a:t> implements </a:t>
            </a:r>
            <a:r>
              <a:rPr lang="en-US" sz="1200" dirty="0" err="1"/>
              <a:t>OnClickListener</a:t>
            </a:r>
            <a:r>
              <a:rPr lang="en-US" sz="1200" dirty="0"/>
              <a:t> and we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/</a:t>
            </a:r>
            <a:r>
              <a:rPr lang="en-US" sz="1200" dirty="0"/>
              <a:t>/ have the </a:t>
            </a:r>
            <a:r>
              <a:rPr lang="en-US" sz="1200" dirty="0" err="1"/>
              <a:t>onClick</a:t>
            </a:r>
            <a:r>
              <a:rPr lang="en-US" sz="1200" dirty="0"/>
              <a:t>() method below.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launchSimplePayment.setPadding</a:t>
            </a:r>
            <a:r>
              <a:rPr lang="en-US" sz="1200" dirty="0"/>
              <a:t>(40, 15, 40, 15);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launchSimplePayment.setOnClickListener</a:t>
            </a:r>
            <a:r>
              <a:rPr lang="en-US" sz="1200" dirty="0"/>
              <a:t>(this);</a:t>
            </a:r>
          </a:p>
          <a:p>
            <a:r>
              <a:rPr lang="en-US" sz="1200" dirty="0"/>
              <a:t>	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/</a:t>
            </a:r>
            <a:r>
              <a:rPr lang="en-US" sz="1200" dirty="0"/>
              <a:t>/ The </a:t>
            </a:r>
            <a:r>
              <a:rPr lang="en-US" sz="1200" dirty="0" err="1"/>
              <a:t>CheckoutButton</a:t>
            </a:r>
            <a:r>
              <a:rPr lang="en-US" sz="1200" dirty="0"/>
              <a:t> is an android </a:t>
            </a:r>
            <a:r>
              <a:rPr lang="en-US" sz="1200" dirty="0" err="1"/>
              <a:t>LinearLayout</a:t>
            </a:r>
            <a:r>
              <a:rPr lang="en-US" sz="1200" dirty="0"/>
              <a:t> so we can add it to our display like any other View.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layoutSimplePayment.addView</a:t>
            </a:r>
            <a:r>
              <a:rPr lang="en-US" sz="1200" dirty="0"/>
              <a:t>(</a:t>
            </a:r>
            <a:r>
              <a:rPr lang="en-US" sz="1200" dirty="0" err="1"/>
              <a:t>launchSimplePayment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dirty="0"/>
              <a:t>	</a:t>
            </a:r>
            <a:r>
              <a:rPr lang="en-US" sz="1200" dirty="0" err="1" smtClean="0"/>
              <a:t>info.setText</a:t>
            </a:r>
            <a:r>
              <a:rPr lang="en-US" sz="1200" dirty="0"/>
              <a:t>("");</a:t>
            </a:r>
          </a:p>
          <a:p>
            <a:r>
              <a:rPr lang="en-US" sz="1200" dirty="0"/>
              <a:t>	</a:t>
            </a:r>
            <a:r>
              <a:rPr lang="en-US" sz="1200" dirty="0" err="1" smtClean="0"/>
              <a:t>info.setVisibility</a:t>
            </a:r>
            <a:r>
              <a:rPr lang="en-US" sz="1200" dirty="0"/>
              <a:t>(</a:t>
            </a:r>
            <a:r>
              <a:rPr lang="en-US" sz="1200" dirty="0" err="1"/>
              <a:t>View.</a:t>
            </a:r>
            <a:r>
              <a:rPr lang="en-US" sz="1200" i="1" dirty="0" err="1"/>
              <a:t>GONE</a:t>
            </a:r>
            <a:r>
              <a:rPr lang="en-US" sz="1200" i="1" dirty="0"/>
              <a:t>);</a:t>
            </a:r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253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the </a:t>
            </a:r>
            <a:r>
              <a:rPr lang="en-US" dirty="0" err="1" smtClean="0"/>
              <a:t>setupButtons</a:t>
            </a:r>
            <a:r>
              <a:rPr lang="en-US" dirty="0" smtClean="0"/>
              <a:t> method when MPL initialization completes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01294" y="2299231"/>
            <a:ext cx="6535729" cy="24415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Handler </a:t>
            </a:r>
            <a:r>
              <a:rPr lang="en-US" sz="1200" dirty="0" err="1">
                <a:solidFill>
                  <a:schemeClr val="bg2">
                    <a:lumMod val="85000"/>
                  </a:schemeClr>
                </a:solidFill>
              </a:rPr>
              <a:t>hRefresh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 = new Handler(){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@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Override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public 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void </a:t>
            </a:r>
            <a:r>
              <a:rPr lang="en-US" sz="1200" dirty="0" err="1">
                <a:solidFill>
                  <a:schemeClr val="bg2">
                    <a:lumMod val="85000"/>
                  </a:schemeClr>
                </a:solidFill>
              </a:rPr>
              <a:t>handleMessage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(Message </a:t>
            </a:r>
            <a:r>
              <a:rPr lang="en-US" sz="1200" dirty="0" err="1">
                <a:solidFill>
                  <a:schemeClr val="bg2">
                    <a:lumMod val="85000"/>
                  </a:schemeClr>
                </a:solidFill>
              </a:rPr>
              <a:t>msg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) {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switch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2">
                    <a:lumMod val="85000"/>
                  </a:schemeClr>
                </a:solidFill>
              </a:rPr>
              <a:t>msg.what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) {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	case </a:t>
            </a:r>
            <a:r>
              <a:rPr lang="en-US" sz="1200" i="1" dirty="0">
                <a:solidFill>
                  <a:schemeClr val="bg2">
                    <a:lumMod val="85000"/>
                  </a:schemeClr>
                </a:solidFill>
              </a:rPr>
              <a:t>INITIALIZE_SUCCESS:</a:t>
            </a:r>
          </a:p>
          <a:p>
            <a:r>
              <a:rPr lang="fi-FI" sz="1200" dirty="0">
                <a:solidFill>
                  <a:schemeClr val="bg2">
                    <a:lumMod val="85000"/>
                  </a:schemeClr>
                </a:solidFill>
              </a:rPr>
              <a:t>		    	</a:t>
            </a:r>
            <a:r>
              <a:rPr lang="fi-FI" sz="1200" dirty="0" smtClean="0">
                <a:solidFill>
                  <a:schemeClr val="bg2">
                    <a:lumMod val="85000"/>
                  </a:schemeClr>
                </a:solidFill>
              </a:rPr>
              <a:t>	</a:t>
            </a:r>
            <a:r>
              <a:rPr lang="fi-FI" sz="1400" b="1" dirty="0" err="1" smtClean="0">
                <a:solidFill>
                  <a:schemeClr val="bg1"/>
                </a:solidFill>
              </a:rPr>
              <a:t>setupButtons</a:t>
            </a:r>
            <a:r>
              <a:rPr lang="fi-FI" sz="1400" b="1" dirty="0">
                <a:solidFill>
                  <a:schemeClr val="bg1"/>
                </a:solidFill>
              </a:rPr>
              <a:t>();</a:t>
            </a:r>
          </a:p>
          <a:p>
            <a:r>
              <a:rPr lang="fi-FI" sz="1200" dirty="0">
                <a:solidFill>
                  <a:schemeClr val="bg2">
                    <a:lumMod val="85000"/>
                  </a:schemeClr>
                </a:solidFill>
              </a:rPr>
              <a:t>		           </a:t>
            </a:r>
            <a:r>
              <a:rPr lang="fi-FI" sz="1200" dirty="0" smtClean="0">
                <a:solidFill>
                  <a:schemeClr val="bg2">
                    <a:lumMod val="85000"/>
                  </a:schemeClr>
                </a:solidFill>
              </a:rPr>
              <a:t>		 </a:t>
            </a:r>
            <a:r>
              <a:rPr lang="fi-FI" sz="1200" dirty="0" err="1">
                <a:solidFill>
                  <a:schemeClr val="bg2">
                    <a:lumMod val="85000"/>
                  </a:schemeClr>
                </a:solidFill>
              </a:rPr>
              <a:t>break</a:t>
            </a:r>
            <a:r>
              <a:rPr lang="fi-FI" sz="1200" dirty="0">
                <a:solidFill>
                  <a:schemeClr val="bg2">
                    <a:lumMod val="85000"/>
                  </a:schemeClr>
                </a:solidFill>
              </a:rPr>
              <a:t>;</a:t>
            </a:r>
          </a:p>
          <a:p>
            <a:r>
              <a:rPr lang="fi-FI" sz="1200" dirty="0">
                <a:solidFill>
                  <a:schemeClr val="bg2">
                    <a:lumMod val="85000"/>
                  </a:schemeClr>
                </a:solidFill>
              </a:rPr>
              <a:t>		    	case </a:t>
            </a:r>
            <a:r>
              <a:rPr lang="fi-FI" sz="1200" i="1" dirty="0">
                <a:solidFill>
                  <a:schemeClr val="bg2">
                    <a:lumMod val="85000"/>
                  </a:schemeClr>
                </a:solidFill>
              </a:rPr>
              <a:t>INITIALIZE_FAILURE: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	    		</a:t>
            </a:r>
            <a:r>
              <a:rPr lang="en-US" sz="1200" dirty="0" err="1">
                <a:solidFill>
                  <a:schemeClr val="bg2">
                    <a:lumMod val="85000"/>
                  </a:schemeClr>
                </a:solidFill>
              </a:rPr>
              <a:t>showFailure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();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	    		break;</a:t>
            </a: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}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}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}</a:t>
            </a:r>
            <a:r>
              <a:rPr lang="en-US" sz="1200" dirty="0">
                <a:solidFill>
                  <a:schemeClr val="bg2">
                    <a:lumMod val="8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2387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03 – Adding MPL UI checkout button to our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activity result handler to </a:t>
            </a:r>
            <a:r>
              <a:rPr lang="en-US" dirty="0" err="1" smtClean="0"/>
              <a:t>SimpleDemo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without error and run, </a:t>
            </a:r>
            <a:r>
              <a:rPr lang="en-US" dirty="0" smtClean="0"/>
              <a:t>after MPL initializes, we should see our ‘Pay with </a:t>
            </a:r>
            <a:r>
              <a:rPr lang="en-US" dirty="0" err="1" smtClean="0"/>
              <a:t>Paypal</a:t>
            </a:r>
            <a:r>
              <a:rPr lang="en-US" dirty="0" smtClean="0"/>
              <a:t>’ button appear in our shopping cart.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6721" y="2102152"/>
            <a:ext cx="7247323" cy="1795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public void </a:t>
            </a:r>
            <a:r>
              <a:rPr lang="en-US" sz="1600" dirty="0" err="1"/>
              <a:t>onActivityResult</a:t>
            </a:r>
            <a:r>
              <a:rPr lang="en-US" sz="1600" dirty="0"/>
              <a:t>(</a:t>
            </a:r>
            <a:r>
              <a:rPr lang="en-US" sz="1600" u="sng" dirty="0" err="1"/>
              <a:t>int</a:t>
            </a:r>
            <a:r>
              <a:rPr lang="en-US" sz="1600" u="sng" dirty="0"/>
              <a:t> </a:t>
            </a:r>
            <a:r>
              <a:rPr lang="en-US" sz="1600" u="sng" dirty="0" err="1"/>
              <a:t>requestCode</a:t>
            </a:r>
            <a:r>
              <a:rPr lang="en-US" sz="1600" u="sng" dirty="0"/>
              <a:t>, </a:t>
            </a:r>
            <a:r>
              <a:rPr lang="en-US" sz="1600" u="sng" dirty="0" err="1"/>
              <a:t>int</a:t>
            </a:r>
            <a:r>
              <a:rPr lang="en-US" sz="1600" u="sng" dirty="0"/>
              <a:t> </a:t>
            </a:r>
            <a:r>
              <a:rPr lang="en-US" sz="1600" u="sng" dirty="0" err="1"/>
              <a:t>resultCode</a:t>
            </a:r>
            <a:r>
              <a:rPr lang="en-US" sz="1600" u="sng" dirty="0"/>
              <a:t>, Intent data) {</a:t>
            </a:r>
          </a:p>
          <a:p>
            <a:r>
              <a:rPr lang="en-US" sz="1600" dirty="0"/>
              <a:t>    	if(</a:t>
            </a:r>
            <a:r>
              <a:rPr lang="en-US" sz="1600" dirty="0" err="1"/>
              <a:t>requestCode</a:t>
            </a:r>
            <a:r>
              <a:rPr lang="en-US" sz="1600" dirty="0"/>
              <a:t> != request)</a:t>
            </a:r>
          </a:p>
          <a:p>
            <a:r>
              <a:rPr lang="en-US" sz="1600" dirty="0"/>
              <a:t>    		return</a:t>
            </a:r>
            <a:r>
              <a:rPr lang="en-US" sz="1600" dirty="0" smtClean="0"/>
              <a:t>;</a:t>
            </a:r>
          </a:p>
          <a:p>
            <a:r>
              <a:rPr lang="en-US" sz="1600" dirty="0" smtClean="0"/>
              <a:t>	…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launchSimplePayment.updateButton</a:t>
            </a:r>
            <a:r>
              <a:rPr lang="en-US" sz="1600" dirty="0"/>
              <a:t>()</a:t>
            </a:r>
            <a:r>
              <a:rPr lang="en-US" sz="1600" dirty="0" smtClean="0"/>
              <a:t>;</a:t>
            </a:r>
            <a:endParaRPr lang="en-US" sz="1600" dirty="0"/>
          </a:p>
          <a:p>
            <a:r>
              <a:rPr lang="en-US" sz="1600" dirty="0" smtClean="0"/>
              <a:t>}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418" y="5100222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5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</a:t>
            </a:r>
            <a:r>
              <a:rPr lang="en-US" dirty="0" smtClean="0"/>
              <a:t>04 </a:t>
            </a:r>
            <a:r>
              <a:rPr lang="en-US" dirty="0"/>
              <a:t>– </a:t>
            </a:r>
            <a:r>
              <a:rPr lang="en-US" dirty="0" smtClean="0"/>
              <a:t>Creating a simple payment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Overview</a:t>
            </a:r>
          </a:p>
          <a:p>
            <a:r>
              <a:rPr lang="en-US" dirty="0" smtClean="0"/>
              <a:t>A simple payment consists of a </a:t>
            </a:r>
            <a:r>
              <a:rPr lang="en-US" dirty="0" err="1" smtClean="0"/>
              <a:t>PaypalPayment</a:t>
            </a:r>
            <a:r>
              <a:rPr lang="en-US" dirty="0" smtClean="0"/>
              <a:t> object, one recipient,</a:t>
            </a:r>
            <a:r>
              <a:rPr lang="en-US" dirty="0"/>
              <a:t> </a:t>
            </a:r>
            <a:r>
              <a:rPr lang="en-US" dirty="0" smtClean="0"/>
              <a:t>any number of items with unit price, order total, tax and/or shipping and merchant information.</a:t>
            </a:r>
          </a:p>
          <a:p>
            <a:r>
              <a:rPr lang="en-US" dirty="0"/>
              <a:t>Import MPL payments </a:t>
            </a:r>
            <a:r>
              <a:rPr lang="en-US" dirty="0" smtClean="0"/>
              <a:t>and invoice classes </a:t>
            </a:r>
            <a:r>
              <a:rPr lang="en-US" dirty="0"/>
              <a:t>into </a:t>
            </a:r>
            <a:r>
              <a:rPr lang="en-US" dirty="0" err="1"/>
              <a:t>SimpleDemo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Create a simple payments method in our </a:t>
            </a:r>
            <a:r>
              <a:rPr lang="en-US" dirty="0" err="1" smtClean="0"/>
              <a:t>SimpleDemo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40493" y="4981664"/>
            <a:ext cx="4641794" cy="5802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private </a:t>
            </a:r>
            <a:r>
              <a:rPr lang="en-US" sz="1400" dirty="0" err="1"/>
              <a:t>PayPalPayment</a:t>
            </a:r>
            <a:r>
              <a:rPr lang="en-US" sz="1400" dirty="0"/>
              <a:t> </a:t>
            </a:r>
            <a:r>
              <a:rPr lang="en-US" sz="1400" dirty="0" err="1"/>
              <a:t>exampleSimplePayment</a:t>
            </a:r>
            <a:r>
              <a:rPr lang="en-US" sz="1400" dirty="0"/>
              <a:t>() </a:t>
            </a:r>
            <a:r>
              <a:rPr lang="en-US" sz="1400" dirty="0" smtClean="0"/>
              <a:t>{</a:t>
            </a:r>
            <a:r>
              <a:rPr lang="en-US" sz="1400" dirty="0" smtClean="0">
                <a:solidFill>
                  <a:schemeClr val="bg2">
                    <a:lumMod val="85000"/>
                  </a:schemeClr>
                </a:solidFill>
              </a:rPr>
              <a:t>…}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2468" y="3459793"/>
            <a:ext cx="4708347" cy="8102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import </a:t>
            </a:r>
            <a:r>
              <a:rPr lang="en-US" sz="1400" dirty="0" err="1"/>
              <a:t>com.paypal.android.MEP.PayPalInvoiceData</a:t>
            </a:r>
            <a:r>
              <a:rPr lang="en-US" sz="1400" dirty="0"/>
              <a:t>;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com.paypal.android.MEP.PayPalInvoiceItem</a:t>
            </a:r>
            <a:r>
              <a:rPr lang="en-US" sz="1400" dirty="0"/>
              <a:t>;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com.paypal.android.MEP.PayPalPayment</a:t>
            </a:r>
            <a:r>
              <a:rPr lang="en-US" sz="1400" dirty="0"/>
              <a:t>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56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simple payment object in our </a:t>
            </a:r>
            <a:r>
              <a:rPr lang="en-US" dirty="0" err="1" smtClean="0"/>
              <a:t>exampleSimplePayments</a:t>
            </a:r>
            <a:r>
              <a:rPr lang="en-US" dirty="0" smtClean="0"/>
              <a:t> method</a:t>
            </a:r>
          </a:p>
          <a:p>
            <a:endParaRPr lang="en-US" dirty="0"/>
          </a:p>
          <a:p>
            <a:r>
              <a:rPr lang="en-US" dirty="0" smtClean="0"/>
              <a:t>Tell MPL about our merchant (recipient) account information</a:t>
            </a:r>
          </a:p>
          <a:p>
            <a:pPr lvl="1"/>
            <a:r>
              <a:rPr lang="en-US" dirty="0" smtClean="0"/>
              <a:t>Merchant currency, account and ID</a:t>
            </a:r>
          </a:p>
          <a:p>
            <a:pPr lvl="1"/>
            <a:r>
              <a:rPr lang="en-US" dirty="0" smtClean="0"/>
              <a:t>Merchant name that will appear in checkout cart</a:t>
            </a:r>
          </a:p>
          <a:p>
            <a:pPr lvl="1"/>
            <a:r>
              <a:rPr lang="en-US" dirty="0" smtClean="0"/>
              <a:t>Integrate and automate your Instant </a:t>
            </a:r>
            <a:r>
              <a:rPr lang="en-US" dirty="0"/>
              <a:t>Payment Notification (IPN)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8149" y="2156897"/>
            <a:ext cx="4521371" cy="42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PayPalPayment</a:t>
            </a:r>
            <a:r>
              <a:rPr lang="en-US" sz="1400" dirty="0"/>
              <a:t> payment = new </a:t>
            </a:r>
            <a:r>
              <a:rPr lang="en-US" sz="1400" dirty="0" err="1"/>
              <a:t>PayPalPayment</a:t>
            </a:r>
            <a:r>
              <a:rPr lang="en-US" sz="1400" dirty="0"/>
              <a:t>();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26277" y="4471417"/>
            <a:ext cx="5036777" cy="12481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/>
              <a:t>payment.setCurrencyType</a:t>
            </a:r>
            <a:r>
              <a:rPr lang="en-US" sz="1400" dirty="0"/>
              <a:t>("USD");</a:t>
            </a:r>
          </a:p>
          <a:p>
            <a:r>
              <a:rPr lang="en-US" sz="1400" dirty="0" err="1" smtClean="0"/>
              <a:t>payment.setRecipient</a:t>
            </a:r>
            <a:r>
              <a:rPr lang="en-US" sz="1400" dirty="0"/>
              <a:t>("example-merchant-1@paypal.com")</a:t>
            </a:r>
            <a:r>
              <a:rPr lang="en-US" sz="1400" dirty="0" smtClean="0"/>
              <a:t>;</a:t>
            </a:r>
            <a:endParaRPr lang="en-US" sz="1400" dirty="0"/>
          </a:p>
          <a:p>
            <a:r>
              <a:rPr lang="fr-FR" sz="1400" dirty="0" err="1"/>
              <a:t>payment.setCustomID</a:t>
            </a:r>
            <a:r>
              <a:rPr lang="fr-FR" sz="1400" dirty="0"/>
              <a:t>("8873482296")</a:t>
            </a:r>
            <a:r>
              <a:rPr lang="fr-FR" sz="1400" dirty="0" smtClean="0"/>
              <a:t>;</a:t>
            </a:r>
            <a:endParaRPr lang="en-US" sz="1400" dirty="0" smtClean="0"/>
          </a:p>
          <a:p>
            <a:r>
              <a:rPr lang="en-US" sz="1400" dirty="0" err="1" smtClean="0"/>
              <a:t>payment.setMerchantName</a:t>
            </a:r>
            <a:r>
              <a:rPr lang="en-US" sz="1400" dirty="0"/>
              <a:t>("The Retro Toy Store")</a:t>
            </a:r>
            <a:r>
              <a:rPr lang="en-US" sz="1400" dirty="0" smtClean="0"/>
              <a:t>; </a:t>
            </a:r>
            <a:r>
              <a:rPr lang="fr-FR" sz="1400" dirty="0" err="1" smtClean="0"/>
              <a:t>payment.setIpnUrl</a:t>
            </a:r>
            <a:r>
              <a:rPr lang="fr-FR" sz="1400" dirty="0"/>
              <a:t>("http://</a:t>
            </a:r>
            <a:r>
              <a:rPr lang="fr-FR" sz="1400" dirty="0" err="1"/>
              <a:t>www.exampleapp.com</a:t>
            </a:r>
            <a:r>
              <a:rPr lang="fr-FR" sz="1400" dirty="0"/>
              <a:t>/</a:t>
            </a:r>
            <a:r>
              <a:rPr lang="fr-FR" sz="1400" dirty="0" err="1"/>
              <a:t>ipn</a:t>
            </a:r>
            <a:r>
              <a:rPr lang="fr-FR" sz="1400" dirty="0"/>
              <a:t>")</a:t>
            </a:r>
            <a:r>
              <a:rPr lang="fr-FR" sz="1400" dirty="0" smtClean="0"/>
              <a:t>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8756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 payment information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Payment </a:t>
            </a:r>
            <a:r>
              <a:rPr lang="en-US" dirty="0"/>
              <a:t>type(PAYMENT_TYPE_GOODS, PAYMENT_TYPE_SERVICE, PAYMENT_TYPE_PERSONAL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Add a memo to the customer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6415" y="3217161"/>
            <a:ext cx="6022928" cy="11732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payment.setPaymentType</a:t>
            </a:r>
            <a:r>
              <a:rPr lang="en-US" sz="1400" dirty="0"/>
              <a:t>(</a:t>
            </a:r>
            <a:r>
              <a:rPr lang="en-US" sz="1400" dirty="0" err="1"/>
              <a:t>PayPal.</a:t>
            </a:r>
            <a:r>
              <a:rPr lang="en-US" sz="1400" i="1" dirty="0" err="1"/>
              <a:t>PAYMENT_TYPE_GOODS</a:t>
            </a:r>
            <a:r>
              <a:rPr lang="en-US" sz="1400" i="1" dirty="0"/>
              <a:t>)</a:t>
            </a:r>
            <a:r>
              <a:rPr lang="en-US" sz="1400" i="1" dirty="0" smtClean="0"/>
              <a:t>;</a:t>
            </a:r>
          </a:p>
          <a:p>
            <a:endParaRPr lang="en-US" sz="1400" i="1" dirty="0"/>
          </a:p>
          <a:p>
            <a:r>
              <a:rPr lang="en-US" sz="1400" dirty="0" err="1" smtClean="0"/>
              <a:t>payment.setMemo</a:t>
            </a:r>
            <a:r>
              <a:rPr lang="en-US" sz="1400" dirty="0"/>
              <a:t>("Coupon for 10% off next purchase");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invoice object for checkout and add it to our payments object</a:t>
            </a:r>
          </a:p>
          <a:p>
            <a:pPr lvl="1"/>
            <a:r>
              <a:rPr lang="en-US" dirty="0" smtClean="0"/>
              <a:t>Can contain tax and shipping information</a:t>
            </a:r>
          </a:p>
          <a:p>
            <a:pPr lvl="1"/>
            <a:r>
              <a:rPr lang="en-US" dirty="0" smtClean="0"/>
              <a:t>Contains our items for checkout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Create items and add them to our invoice object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22362" y="3010898"/>
            <a:ext cx="4258628" cy="700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PayPalInvoiceData</a:t>
            </a:r>
            <a:r>
              <a:rPr lang="en-US" sz="1200" dirty="0"/>
              <a:t> invoice = new </a:t>
            </a:r>
            <a:r>
              <a:rPr lang="en-US" sz="1200" dirty="0" err="1"/>
              <a:t>PayPalInvoiceData</a:t>
            </a:r>
            <a:r>
              <a:rPr lang="en-US" sz="1200" dirty="0"/>
              <a:t>()</a:t>
            </a:r>
            <a:r>
              <a:rPr lang="en-US" sz="1200" dirty="0" smtClean="0"/>
              <a:t>;</a:t>
            </a:r>
          </a:p>
          <a:p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…</a:t>
            </a:r>
          </a:p>
          <a:p>
            <a:r>
              <a:rPr lang="en-US" sz="1200" dirty="0" err="1"/>
              <a:t>payment.setInvoiceData</a:t>
            </a:r>
            <a:r>
              <a:rPr lang="en-US" sz="1200" dirty="0"/>
              <a:t>(invoice);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5286" y="4423279"/>
            <a:ext cx="4258628" cy="1029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PayPalInvoiceItem</a:t>
            </a:r>
            <a:r>
              <a:rPr lang="en-US" sz="1200" dirty="0"/>
              <a:t> item = new </a:t>
            </a:r>
            <a:r>
              <a:rPr lang="en-US" sz="1200" dirty="0" err="1"/>
              <a:t>PayPalInvoiceItem</a:t>
            </a:r>
            <a:r>
              <a:rPr lang="en-US" sz="1200" dirty="0"/>
              <a:t>()</a:t>
            </a:r>
            <a:r>
              <a:rPr lang="en-US" sz="1200" dirty="0" smtClean="0"/>
              <a:t>;</a:t>
            </a:r>
          </a:p>
          <a:p>
            <a:r>
              <a:rPr lang="en-US" sz="1200" dirty="0" smtClean="0">
                <a:solidFill>
                  <a:schemeClr val="bg2">
                    <a:lumMod val="85000"/>
                  </a:schemeClr>
                </a:solidFill>
              </a:rPr>
              <a:t>…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1200" dirty="0" err="1"/>
              <a:t>invoice.getInvoiceItems</a:t>
            </a:r>
            <a:r>
              <a:rPr lang="en-US" sz="1200" dirty="0"/>
              <a:t>().add(item);</a:t>
            </a:r>
            <a:endParaRPr lang="en-US" sz="12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7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MPL about the customers shopping cart items: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an item, set item name, item ID, quantity, unit price and total. Add that item to the invoice.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79789" y="2638642"/>
            <a:ext cx="6044818" cy="3131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/>
              <a:t>PayPalInvoiceItem</a:t>
            </a:r>
            <a:r>
              <a:rPr lang="en-US" sz="1200" dirty="0"/>
              <a:t> item = </a:t>
            </a:r>
            <a:r>
              <a:rPr lang="en-US" sz="1200" b="1" dirty="0"/>
              <a:t>new </a:t>
            </a:r>
            <a:r>
              <a:rPr lang="en-US" sz="1200" b="1" dirty="0" err="1"/>
              <a:t>PayPalInvoiceItem</a:t>
            </a:r>
            <a:r>
              <a:rPr lang="en-US" sz="1200" b="1" dirty="0"/>
              <a:t>();</a:t>
            </a:r>
          </a:p>
          <a:p>
            <a:r>
              <a:rPr lang="en-US" sz="1200" dirty="0" err="1" smtClean="0"/>
              <a:t>item.setName</a:t>
            </a:r>
            <a:r>
              <a:rPr lang="en-US" sz="1200" dirty="0"/>
              <a:t>(</a:t>
            </a:r>
            <a:r>
              <a:rPr lang="en-US" sz="1200" dirty="0" err="1"/>
              <a:t>mCartList.get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).title);</a:t>
            </a:r>
          </a:p>
          <a:p>
            <a:r>
              <a:rPr lang="en-US" sz="1200" dirty="0" err="1" smtClean="0"/>
              <a:t>item.setID</a:t>
            </a:r>
            <a:r>
              <a:rPr lang="en-US" sz="1200" dirty="0"/>
              <a:t>(</a:t>
            </a:r>
            <a:r>
              <a:rPr lang="en-US" sz="1200" dirty="0" err="1"/>
              <a:t>mCartList.get</a:t>
            </a:r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).</a:t>
            </a:r>
            <a:r>
              <a:rPr lang="en-US" sz="1200" dirty="0" err="1"/>
              <a:t>itemId</a:t>
            </a:r>
            <a:r>
              <a:rPr lang="en-US" sz="1200" dirty="0"/>
              <a:t>);</a:t>
            </a:r>
          </a:p>
          <a:p>
            <a:endParaRPr lang="en-US" sz="1200" dirty="0"/>
          </a:p>
          <a:p>
            <a:r>
              <a:rPr lang="en-US" sz="1200" dirty="0" err="1" smtClean="0"/>
              <a:t>item.setQuantity</a:t>
            </a:r>
            <a:r>
              <a:rPr lang="en-US" sz="1200" dirty="0"/>
              <a:t>(</a:t>
            </a:r>
            <a:r>
              <a:rPr lang="en-US" sz="1200" dirty="0" err="1"/>
              <a:t>ShoppingCartHelper.</a:t>
            </a:r>
            <a:r>
              <a:rPr lang="en-US" sz="1200" i="1" dirty="0" err="1"/>
              <a:t>getProductQuantity</a:t>
            </a:r>
            <a:r>
              <a:rPr lang="en-US" sz="1200" i="1" dirty="0"/>
              <a:t>(</a:t>
            </a:r>
            <a:r>
              <a:rPr lang="en-US" sz="1200" i="1" dirty="0" err="1"/>
              <a:t>mCartList.get</a:t>
            </a:r>
            <a:r>
              <a:rPr lang="en-US" sz="1200" i="1" dirty="0"/>
              <a:t>(</a:t>
            </a:r>
            <a:r>
              <a:rPr lang="en-US" sz="1200" i="1" dirty="0" err="1"/>
              <a:t>i</a:t>
            </a:r>
            <a:r>
              <a:rPr lang="en-US" sz="1200" i="1" dirty="0"/>
              <a:t>)));</a:t>
            </a:r>
          </a:p>
          <a:p>
            <a:r>
              <a:rPr lang="en-US" sz="1200" dirty="0"/>
              <a:t>    		</a:t>
            </a:r>
          </a:p>
          <a:p>
            <a:r>
              <a:rPr lang="en-US" sz="1200" dirty="0" err="1" smtClean="0"/>
              <a:t>BigDecimal</a:t>
            </a:r>
            <a:r>
              <a:rPr lang="en-US" sz="1200" dirty="0" smtClean="0"/>
              <a:t> </a:t>
            </a:r>
            <a:r>
              <a:rPr lang="en-US" sz="1200" dirty="0" err="1"/>
              <a:t>unitPrice</a:t>
            </a:r>
            <a:r>
              <a:rPr lang="en-US" sz="1200" dirty="0"/>
              <a:t> = </a:t>
            </a:r>
            <a:r>
              <a:rPr lang="en-US" sz="1200" b="1" dirty="0"/>
              <a:t>new </a:t>
            </a:r>
            <a:r>
              <a:rPr lang="en-US" sz="1200" b="1" dirty="0" err="1"/>
              <a:t>BigDecimal</a:t>
            </a:r>
            <a:r>
              <a:rPr lang="en-US" sz="1200" b="1" dirty="0"/>
              <a:t>(</a:t>
            </a:r>
            <a:r>
              <a:rPr lang="en-US" sz="1200" b="1" dirty="0" err="1"/>
              <a:t>mCartList.get</a:t>
            </a:r>
            <a:r>
              <a:rPr lang="en-US" sz="1200" b="1" dirty="0"/>
              <a:t>(</a:t>
            </a:r>
            <a:r>
              <a:rPr lang="en-US" sz="1200" b="1" dirty="0" err="1"/>
              <a:t>i</a:t>
            </a:r>
            <a:r>
              <a:rPr lang="en-US" sz="1200" b="1" dirty="0"/>
              <a:t>).price);</a:t>
            </a:r>
          </a:p>
          <a:p>
            <a:r>
              <a:rPr lang="en-US" sz="1200" dirty="0" err="1" smtClean="0"/>
              <a:t>item.setUnitPrice</a:t>
            </a:r>
            <a:r>
              <a:rPr lang="en-US" sz="1200" dirty="0"/>
              <a:t>(</a:t>
            </a:r>
            <a:r>
              <a:rPr lang="en-US" sz="1200" dirty="0" err="1"/>
              <a:t>unitPrice</a:t>
            </a:r>
            <a:r>
              <a:rPr lang="en-US" sz="1200" dirty="0"/>
              <a:t>);</a:t>
            </a:r>
          </a:p>
          <a:p>
            <a:r>
              <a:rPr lang="en-US" sz="1200" dirty="0"/>
              <a:t>    		</a:t>
            </a:r>
          </a:p>
          <a:p>
            <a:r>
              <a:rPr lang="en-US" sz="1200" dirty="0" err="1" smtClean="0"/>
              <a:t>BigDecimal</a:t>
            </a:r>
            <a:r>
              <a:rPr lang="en-US" sz="1200" dirty="0" smtClean="0"/>
              <a:t> </a:t>
            </a:r>
            <a:r>
              <a:rPr lang="en-US" sz="1200" dirty="0"/>
              <a:t>quantity = </a:t>
            </a:r>
            <a:r>
              <a:rPr lang="en-US" sz="1200" b="1" dirty="0"/>
              <a:t>new </a:t>
            </a:r>
            <a:r>
              <a:rPr lang="en-US" sz="1200" b="1" dirty="0" err="1"/>
              <a:t>BigDecimal</a:t>
            </a:r>
            <a:r>
              <a:rPr lang="en-US" sz="1200" b="1" dirty="0"/>
              <a:t>(</a:t>
            </a:r>
            <a:r>
              <a:rPr lang="en-US" sz="1200" b="1" dirty="0" err="1" smtClean="0"/>
              <a:t>ShoppingCartHelper.</a:t>
            </a:r>
            <a:r>
              <a:rPr lang="en-US" sz="1200" b="1" i="1" dirty="0" err="1" smtClean="0"/>
              <a:t>getProductQuantity</a:t>
            </a:r>
            <a:r>
              <a:rPr lang="en-US" sz="1200" b="1" i="1" dirty="0" smtClean="0"/>
              <a:t>		(</a:t>
            </a:r>
            <a:r>
              <a:rPr lang="en-US" sz="1200" b="1" i="1" dirty="0" err="1"/>
              <a:t>mCartList.get</a:t>
            </a:r>
            <a:r>
              <a:rPr lang="en-US" sz="1200" b="1" i="1" dirty="0"/>
              <a:t>(</a:t>
            </a:r>
            <a:r>
              <a:rPr lang="en-US" sz="1200" b="1" i="1" dirty="0" err="1"/>
              <a:t>i</a:t>
            </a:r>
            <a:r>
              <a:rPr lang="en-US" sz="1200" b="1" i="1" dirty="0"/>
              <a:t>)));</a:t>
            </a:r>
          </a:p>
          <a:p>
            <a:r>
              <a:rPr lang="en-US" sz="1200" dirty="0"/>
              <a:t>    		</a:t>
            </a:r>
          </a:p>
          <a:p>
            <a:r>
              <a:rPr lang="en-US" sz="1200" dirty="0" err="1" smtClean="0"/>
              <a:t>item.setTotalPrice</a:t>
            </a:r>
            <a:r>
              <a:rPr lang="en-US" sz="1200" dirty="0"/>
              <a:t>(</a:t>
            </a:r>
            <a:r>
              <a:rPr lang="en-US" sz="1200" dirty="0" err="1"/>
              <a:t>unitPrice.multiply</a:t>
            </a:r>
            <a:r>
              <a:rPr lang="en-US" sz="1200" dirty="0"/>
              <a:t>(quantity));</a:t>
            </a:r>
          </a:p>
          <a:p>
            <a:r>
              <a:rPr lang="en-US" sz="1200" dirty="0" smtClean="0"/>
              <a:t>total </a:t>
            </a:r>
            <a:r>
              <a:rPr lang="en-US" sz="1200" dirty="0"/>
              <a:t>= </a:t>
            </a:r>
            <a:r>
              <a:rPr lang="en-US" sz="1200" dirty="0" err="1"/>
              <a:t>total.add</a:t>
            </a:r>
            <a:r>
              <a:rPr lang="en-US" sz="1200" dirty="0"/>
              <a:t>(</a:t>
            </a:r>
            <a:r>
              <a:rPr lang="en-US" sz="1200" dirty="0" err="1"/>
              <a:t>unitPrice.multiply</a:t>
            </a:r>
            <a:r>
              <a:rPr lang="en-US" sz="1200" dirty="0"/>
              <a:t>(quantity));</a:t>
            </a:r>
          </a:p>
          <a:p>
            <a:r>
              <a:rPr lang="en-US" sz="1200" dirty="0"/>
              <a:t>    		</a:t>
            </a:r>
          </a:p>
          <a:p>
            <a:r>
              <a:rPr lang="en-US" sz="1200" dirty="0" err="1" smtClean="0"/>
              <a:t>invoice.getInvoiceItems</a:t>
            </a:r>
            <a:r>
              <a:rPr lang="en-US" sz="1200" dirty="0"/>
              <a:t>().add(item)</a:t>
            </a:r>
            <a:r>
              <a:rPr lang="en-US" sz="1200" dirty="0" smtClean="0"/>
              <a:t>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9087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</a:t>
            </a:r>
            <a:r>
              <a:rPr lang="en-US" dirty="0"/>
              <a:t>the </a:t>
            </a:r>
            <a:r>
              <a:rPr lang="en-US" dirty="0" smtClean="0"/>
              <a:t>total amount </a:t>
            </a:r>
            <a:r>
              <a:rPr lang="en-US" dirty="0"/>
              <a:t>of the payment, not including tax and shipping amounts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Set the orders tax and shipping amounts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Add </a:t>
            </a:r>
            <a:r>
              <a:rPr lang="en-US" dirty="0"/>
              <a:t>the invoice to the payment and complete payment details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We’ve completed a simple Payment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8495" y="4609411"/>
            <a:ext cx="2977757" cy="5364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 smtClean="0"/>
              <a:t>payment.setInvoiceData</a:t>
            </a:r>
            <a:r>
              <a:rPr lang="en-US" sz="1400" dirty="0"/>
              <a:t>(invoice);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79823" y="1937042"/>
            <a:ext cx="2551667" cy="4160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payment.setSubtotal</a:t>
            </a:r>
            <a:r>
              <a:rPr lang="en-US" sz="1400" dirty="0"/>
              <a:t>(total);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84019" y="3052929"/>
            <a:ext cx="4258628" cy="8338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BigDecimal</a:t>
            </a:r>
            <a:r>
              <a:rPr lang="en-US" sz="1400" dirty="0"/>
              <a:t> </a:t>
            </a:r>
            <a:r>
              <a:rPr lang="en-US" sz="1400" dirty="0" err="1"/>
              <a:t>totalTax</a:t>
            </a:r>
            <a:r>
              <a:rPr lang="en-US" sz="1400" dirty="0"/>
              <a:t> = new </a:t>
            </a:r>
            <a:r>
              <a:rPr lang="en-US" sz="1400" dirty="0" err="1"/>
              <a:t>BigDecimal</a:t>
            </a:r>
            <a:r>
              <a:rPr lang="en-US" sz="1400" dirty="0"/>
              <a:t>("0.085");</a:t>
            </a:r>
          </a:p>
          <a:p>
            <a:r>
              <a:rPr lang="en-US" sz="1400" dirty="0" err="1" smtClean="0"/>
              <a:t>invoice.setTax</a:t>
            </a:r>
            <a:r>
              <a:rPr lang="en-US" sz="1400" dirty="0"/>
              <a:t>(</a:t>
            </a:r>
            <a:r>
              <a:rPr lang="en-US" sz="1400" dirty="0" err="1"/>
              <a:t>totalTax.multiply</a:t>
            </a:r>
            <a:r>
              <a:rPr lang="en-US" sz="1400" dirty="0"/>
              <a:t>(total));</a:t>
            </a:r>
          </a:p>
          <a:p>
            <a:r>
              <a:rPr lang="en-US" sz="1400" dirty="0" err="1" smtClean="0"/>
              <a:t>invoice.setShipping</a:t>
            </a:r>
            <a:r>
              <a:rPr lang="en-US" sz="1400" dirty="0"/>
              <a:t>(new </a:t>
            </a:r>
            <a:r>
              <a:rPr lang="en-US" sz="1400" dirty="0" err="1"/>
              <a:t>BigDecimal</a:t>
            </a:r>
            <a:r>
              <a:rPr lang="en-US" sz="1400" dirty="0"/>
              <a:t>("7.50"));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how to integration </a:t>
            </a:r>
            <a:r>
              <a:rPr lang="en-US" dirty="0" err="1" smtClean="0"/>
              <a:t>Paypal's</a:t>
            </a:r>
            <a:r>
              <a:rPr lang="en-US" dirty="0" smtClean="0"/>
              <a:t> Mobile </a:t>
            </a:r>
            <a:r>
              <a:rPr lang="en-US" dirty="0"/>
              <a:t>P</a:t>
            </a:r>
            <a:r>
              <a:rPr lang="en-US" dirty="0" smtClean="0"/>
              <a:t>ayments Library (</a:t>
            </a:r>
            <a:r>
              <a:rPr lang="en-US" dirty="0"/>
              <a:t>MPL) </a:t>
            </a:r>
            <a:r>
              <a:rPr lang="en-US" dirty="0" smtClean="0"/>
              <a:t>into your application</a:t>
            </a:r>
          </a:p>
          <a:p>
            <a:pPr lvl="1"/>
            <a:r>
              <a:rPr lang="en-US" dirty="0" smtClean="0"/>
              <a:t>Initialize the payments library</a:t>
            </a:r>
          </a:p>
          <a:p>
            <a:pPr lvl="1"/>
            <a:r>
              <a:rPr lang="en-US" dirty="0" smtClean="0"/>
              <a:t>Understanding how to create </a:t>
            </a:r>
            <a:r>
              <a:rPr lang="en-US" dirty="0" err="1" smtClean="0"/>
              <a:t>Paypal</a:t>
            </a:r>
            <a:r>
              <a:rPr lang="en-US" dirty="0" smtClean="0"/>
              <a:t> payments</a:t>
            </a:r>
          </a:p>
          <a:p>
            <a:pPr lvl="2"/>
            <a:r>
              <a:rPr lang="en-US" dirty="0" smtClean="0"/>
              <a:t>Specify payment type</a:t>
            </a:r>
          </a:p>
          <a:p>
            <a:pPr lvl="3"/>
            <a:r>
              <a:rPr lang="en-US" dirty="0" smtClean="0"/>
              <a:t>Simple payments</a:t>
            </a:r>
          </a:p>
          <a:p>
            <a:pPr lvl="3"/>
            <a:r>
              <a:rPr lang="en-US" dirty="0" smtClean="0"/>
              <a:t>Chained payments</a:t>
            </a:r>
          </a:p>
          <a:p>
            <a:pPr lvl="2"/>
            <a:r>
              <a:rPr lang="en-US" dirty="0" smtClean="0"/>
              <a:t>Create a payment transaction</a:t>
            </a:r>
          </a:p>
          <a:p>
            <a:pPr lvl="3"/>
            <a:r>
              <a:rPr lang="en-US" dirty="0" smtClean="0"/>
              <a:t>How to create an invoice and add items</a:t>
            </a:r>
          </a:p>
          <a:p>
            <a:pPr lvl="2"/>
            <a:r>
              <a:rPr lang="en-US" dirty="0" smtClean="0"/>
              <a:t>How to launch the checkout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5DAD9-D0FA-4165-937A-3E47B7C1D490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3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Connecting the payment to our application.</a:t>
            </a:r>
          </a:p>
          <a:p>
            <a:pPr lvl="1"/>
            <a:r>
              <a:rPr lang="en-US" dirty="0" smtClean="0"/>
              <a:t>Add a checkout call to our ‘Pay with </a:t>
            </a:r>
            <a:r>
              <a:rPr lang="en-US" dirty="0" err="1" smtClean="0"/>
              <a:t>Paypal</a:t>
            </a:r>
            <a:r>
              <a:rPr lang="en-US" dirty="0" smtClean="0"/>
              <a:t>’ </a:t>
            </a:r>
            <a:r>
              <a:rPr lang="en-US" dirty="0" err="1" smtClean="0"/>
              <a:t>OnClick</a:t>
            </a:r>
            <a:endParaRPr lang="en-US" dirty="0" smtClean="0"/>
          </a:p>
          <a:p>
            <a:pPr lvl="1"/>
            <a:r>
              <a:rPr lang="en-US" dirty="0" smtClean="0"/>
              <a:t>Call checkout with the payment object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2768" y="2726231"/>
            <a:ext cx="6918897" cy="26714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public void </a:t>
            </a:r>
            <a:r>
              <a:rPr lang="en-US" sz="1400" dirty="0" err="1"/>
              <a:t>onClick</a:t>
            </a:r>
            <a:r>
              <a:rPr lang="en-US" sz="1400" dirty="0"/>
              <a:t>(View v) {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if</a:t>
            </a:r>
            <a:r>
              <a:rPr lang="en-US" sz="1400" dirty="0"/>
              <a:t>(v == </a:t>
            </a:r>
            <a:r>
              <a:rPr lang="en-US" sz="1400" dirty="0" err="1"/>
              <a:t>launchSimplePayment</a:t>
            </a:r>
            <a:r>
              <a:rPr lang="en-US" sz="1400" dirty="0"/>
              <a:t>) {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smtClean="0">
                <a:solidFill>
                  <a:srgbClr val="BFBFBF"/>
                </a:solidFill>
              </a:rPr>
              <a:t>/</a:t>
            </a:r>
            <a:r>
              <a:rPr lang="en-US" sz="1400" dirty="0">
                <a:solidFill>
                  <a:srgbClr val="BFBFBF"/>
                </a:solidFill>
              </a:rPr>
              <a:t>/ Use our helper function to create the simple payment.</a:t>
            </a:r>
          </a:p>
          <a:p>
            <a:r>
              <a:rPr lang="en-US" sz="1400" dirty="0"/>
              <a:t>		</a:t>
            </a:r>
            <a:r>
              <a:rPr lang="en-US" sz="1400" dirty="0" err="1" smtClean="0"/>
              <a:t>PayPalPayment</a:t>
            </a:r>
            <a:r>
              <a:rPr lang="en-US" sz="1400" dirty="0" smtClean="0"/>
              <a:t> </a:t>
            </a:r>
            <a:r>
              <a:rPr lang="en-US" sz="1400" dirty="0"/>
              <a:t>payment = </a:t>
            </a:r>
            <a:r>
              <a:rPr lang="en-US" sz="1400" dirty="0" err="1"/>
              <a:t>exampleSimplePayment</a:t>
            </a:r>
            <a:r>
              <a:rPr lang="en-US" sz="1400" dirty="0"/>
              <a:t>();	</a:t>
            </a:r>
          </a:p>
          <a:p>
            <a:r>
              <a:rPr lang="en-US" sz="1400" dirty="0"/>
              <a:t>		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 Use checkout to create our Intent.</a:t>
            </a:r>
          </a:p>
          <a:p>
            <a:r>
              <a:rPr lang="en-US" sz="1400" dirty="0"/>
              <a:t>		</a:t>
            </a:r>
            <a:r>
              <a:rPr lang="en-US" sz="1400" dirty="0" smtClean="0"/>
              <a:t>Intent </a:t>
            </a:r>
            <a:r>
              <a:rPr lang="en-US" sz="1400" dirty="0" err="1"/>
              <a:t>checkoutIntent</a:t>
            </a:r>
            <a:r>
              <a:rPr lang="en-US" sz="1400" dirty="0"/>
              <a:t> = </a:t>
            </a:r>
            <a:r>
              <a:rPr lang="en-US" sz="1400" dirty="0" err="1"/>
              <a:t>PayPal.</a:t>
            </a:r>
            <a:r>
              <a:rPr lang="en-US" sz="1400" i="1" dirty="0" err="1"/>
              <a:t>getInstance</a:t>
            </a:r>
            <a:r>
              <a:rPr lang="en-US" sz="1400" i="1" dirty="0"/>
              <a:t>().</a:t>
            </a:r>
            <a:r>
              <a:rPr lang="en-US" sz="1400" i="1" dirty="0" smtClean="0"/>
              <a:t>checkout				(</a:t>
            </a:r>
            <a:r>
              <a:rPr lang="en-US" sz="1400" i="1" dirty="0"/>
              <a:t>payment, this, new </a:t>
            </a:r>
            <a:r>
              <a:rPr lang="en-US" sz="1400" i="1" dirty="0" err="1"/>
              <a:t>ResultDelegate</a:t>
            </a:r>
            <a:r>
              <a:rPr lang="en-US" sz="1400" i="1" dirty="0"/>
              <a:t>());</a:t>
            </a:r>
          </a:p>
          <a:p>
            <a:r>
              <a:rPr lang="en-US" sz="1400" dirty="0"/>
              <a:t>		</a:t>
            </a:r>
            <a:r>
              <a:rPr lang="en-US" sz="1400" dirty="0" smtClean="0">
                <a:solidFill>
                  <a:srgbClr val="BFBFBF"/>
                </a:solidFill>
              </a:rPr>
              <a:t>/</a:t>
            </a:r>
            <a:r>
              <a:rPr lang="en-US" sz="1400" dirty="0">
                <a:solidFill>
                  <a:srgbClr val="BFBFBF"/>
                </a:solidFill>
              </a:rPr>
              <a:t>/ Use the android's </a:t>
            </a:r>
            <a:r>
              <a:rPr lang="en-US" sz="1400" dirty="0" err="1">
                <a:solidFill>
                  <a:srgbClr val="BFBFBF"/>
                </a:solidFill>
              </a:rPr>
              <a:t>startActivityForResult</a:t>
            </a:r>
            <a:r>
              <a:rPr lang="en-US" sz="1400" dirty="0">
                <a:solidFill>
                  <a:srgbClr val="BFBFBF"/>
                </a:solidFill>
              </a:rPr>
              <a:t>() and </a:t>
            </a:r>
            <a:endParaRPr lang="en-US" sz="1400" dirty="0" smtClean="0">
              <a:solidFill>
                <a:srgbClr val="BFBFBF"/>
              </a:solidFill>
            </a:endParaRPr>
          </a:p>
          <a:p>
            <a:r>
              <a:rPr lang="en-US" sz="1400" dirty="0">
                <a:solidFill>
                  <a:srgbClr val="BFBFBF"/>
                </a:solidFill>
              </a:rPr>
              <a:t>	</a:t>
            </a:r>
            <a:r>
              <a:rPr lang="en-US" sz="1400" dirty="0" smtClean="0">
                <a:solidFill>
                  <a:srgbClr val="BFBFBF"/>
                </a:solidFill>
              </a:rPr>
              <a:t>	// pass </a:t>
            </a:r>
            <a:r>
              <a:rPr lang="en-US" sz="1400" dirty="0">
                <a:solidFill>
                  <a:srgbClr val="BFBFBF"/>
                </a:solidFill>
              </a:rPr>
              <a:t>in our Intent. This will start the library.</a:t>
            </a:r>
          </a:p>
          <a:p>
            <a:r>
              <a:rPr lang="en-US" sz="1400" dirty="0"/>
              <a:t>	    	</a:t>
            </a:r>
            <a:r>
              <a:rPr lang="en-US" sz="1400" dirty="0" err="1"/>
              <a:t>startActivityForResult</a:t>
            </a:r>
            <a:r>
              <a:rPr lang="en-US" sz="1400" dirty="0"/>
              <a:t>(</a:t>
            </a:r>
            <a:r>
              <a:rPr lang="en-US" sz="1400" dirty="0" err="1"/>
              <a:t>checkoutIntent</a:t>
            </a:r>
            <a:r>
              <a:rPr lang="en-US" sz="1400" dirty="0"/>
              <a:t>, </a:t>
            </a:r>
            <a:r>
              <a:rPr lang="en-US" sz="1400" i="1" dirty="0"/>
              <a:t>request);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}</a:t>
            </a:r>
            <a:endParaRPr lang="en-US" sz="1400" dirty="0"/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7806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04 – Creating a simple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Run. We are now able to complete a simple payment using </a:t>
            </a:r>
            <a:r>
              <a:rPr lang="en-US" dirty="0" err="1" smtClean="0"/>
              <a:t>Paypal’s</a:t>
            </a:r>
            <a:r>
              <a:rPr lang="en-US" dirty="0" smtClean="0"/>
              <a:t> mobile payments library</a:t>
            </a:r>
          </a:p>
          <a:p>
            <a:r>
              <a:rPr lang="en-US" dirty="0" smtClean="0"/>
              <a:t>You can complete the checkout as using your customer sandbox account. The payment information is viewable from both the merchant and buyer accounts.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39" y="3229871"/>
            <a:ext cx="1718776" cy="2490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11" y="3348115"/>
            <a:ext cx="1950652" cy="23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3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</a:t>
            </a:r>
            <a:r>
              <a:rPr lang="en-US" dirty="0" smtClean="0"/>
              <a:t>05 </a:t>
            </a:r>
            <a:r>
              <a:rPr lang="en-US" dirty="0"/>
              <a:t>– Creating a </a:t>
            </a:r>
            <a:r>
              <a:rPr lang="en-US" dirty="0" smtClean="0"/>
              <a:t>chained </a:t>
            </a:r>
            <a:r>
              <a:rPr lang="en-US" dirty="0"/>
              <a:t>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Chained Payment - A payment with multiple receivers in which one receiver is designated as primary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43" y="2602643"/>
            <a:ext cx="4546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37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we will create a travel agent application. We will collect the payment and send 58% to the airlines and 40% to the hotel, keeping our fee of 2%.</a:t>
            </a:r>
          </a:p>
          <a:p>
            <a:r>
              <a:rPr lang="en-US" dirty="0" smtClean="0"/>
              <a:t>We will use the the shopping application from Retro toys and create class called </a:t>
            </a:r>
            <a:r>
              <a:rPr lang="en-US" dirty="0" err="1" smtClean="0"/>
              <a:t>ChainedPayments</a:t>
            </a:r>
            <a:r>
              <a:rPr lang="en-US" dirty="0" smtClean="0"/>
              <a:t>, importing the </a:t>
            </a:r>
            <a:r>
              <a:rPr lang="en-US" dirty="0" err="1" smtClean="0"/>
              <a:t>PayPalAdvancedPayment</a:t>
            </a:r>
            <a:r>
              <a:rPr lang="en-US" dirty="0" smtClean="0"/>
              <a:t> and </a:t>
            </a:r>
            <a:r>
              <a:rPr lang="en-US" dirty="0" err="1" smtClean="0"/>
              <a:t>PayPalRecieverDetails</a:t>
            </a:r>
            <a:r>
              <a:rPr lang="en-US" dirty="0" smtClean="0"/>
              <a:t> classes.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02767" y="3928825"/>
            <a:ext cx="7488173" cy="13484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import </a:t>
            </a:r>
            <a:r>
              <a:rPr lang="en-US" sz="1400" dirty="0" err="1"/>
              <a:t>com.paypal.android.MEP.PayPalAdvancedPayment</a:t>
            </a:r>
            <a:r>
              <a:rPr lang="en-US" sz="1400" dirty="0" smtClean="0"/>
              <a:t>;</a:t>
            </a:r>
          </a:p>
          <a:p>
            <a:r>
              <a:rPr lang="en-US" sz="1400" dirty="0"/>
              <a:t>import </a:t>
            </a:r>
            <a:r>
              <a:rPr lang="en-US" sz="1400" dirty="0" err="1" smtClean="0"/>
              <a:t>com.paypal.android.MEP.PayPalReceiverDetails</a:t>
            </a:r>
            <a:r>
              <a:rPr lang="en-US" sz="1400" dirty="0" smtClean="0"/>
              <a:t>;</a:t>
            </a:r>
          </a:p>
          <a:p>
            <a:endParaRPr lang="en-US" sz="1400" dirty="0" smtClean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1400" dirty="0"/>
              <a:t>public class </a:t>
            </a:r>
            <a:r>
              <a:rPr lang="en-US" sz="1400" dirty="0" err="1"/>
              <a:t>ChainedPaymentsDemo</a:t>
            </a:r>
            <a:r>
              <a:rPr lang="en-US" sz="1400" dirty="0"/>
              <a:t> extends Activity implements </a:t>
            </a:r>
            <a:r>
              <a:rPr lang="en-US" sz="1400" dirty="0" err="1"/>
              <a:t>OnClickListener</a:t>
            </a:r>
            <a:r>
              <a:rPr lang="en-US" sz="1400" dirty="0"/>
              <a:t> </a:t>
            </a:r>
            <a:r>
              <a:rPr lang="en-US" sz="1400" dirty="0" smtClean="0"/>
              <a:t>{…}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00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 smtClean="0"/>
              <a:t>exampleChainedPayment</a:t>
            </a:r>
            <a:r>
              <a:rPr lang="en-US" dirty="0" smtClean="0"/>
              <a:t> method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Create </a:t>
            </a:r>
            <a:r>
              <a:rPr lang="en-US" dirty="0" smtClean="0"/>
              <a:t>an advanced </a:t>
            </a:r>
            <a:r>
              <a:rPr lang="en-US" dirty="0"/>
              <a:t>payment object in our </a:t>
            </a:r>
            <a:r>
              <a:rPr lang="en-US" dirty="0" err="1"/>
              <a:t>exampleChainedPayment</a:t>
            </a:r>
            <a:r>
              <a:rPr lang="en-US" dirty="0"/>
              <a:t>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Fill in the payment details: currency, </a:t>
            </a:r>
            <a:r>
              <a:rPr lang="en-US" dirty="0" smtClean="0"/>
              <a:t>IPN </a:t>
            </a:r>
            <a:r>
              <a:rPr lang="en-US" dirty="0" smtClean="0"/>
              <a:t>and </a:t>
            </a:r>
            <a:r>
              <a:rPr lang="en-US" dirty="0" smtClean="0"/>
              <a:t>demo.</a:t>
            </a:r>
          </a:p>
          <a:p>
            <a:pPr lvl="1"/>
            <a:r>
              <a:rPr lang="en-US" dirty="0" smtClean="0"/>
              <a:t>Merchant information will be set via </a:t>
            </a:r>
            <a:r>
              <a:rPr lang="en-US" dirty="0" err="1" smtClean="0"/>
              <a:t>PayPalReceiverDetails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6358" y="2080256"/>
            <a:ext cx="5024958" cy="42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private </a:t>
            </a:r>
            <a:r>
              <a:rPr lang="en-US" sz="1400" dirty="0" err="1"/>
              <a:t>PayPalAdvancedPayment</a:t>
            </a:r>
            <a:r>
              <a:rPr lang="en-US" sz="1400" dirty="0"/>
              <a:t> </a:t>
            </a:r>
            <a:r>
              <a:rPr lang="en-US" sz="1400" dirty="0" err="1"/>
              <a:t>exampleChainedPayment</a:t>
            </a:r>
            <a:r>
              <a:rPr lang="en-US" sz="1400" dirty="0"/>
              <a:t>()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253" y="3820219"/>
            <a:ext cx="6218248" cy="42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PayPalAdvancedPayment</a:t>
            </a:r>
            <a:r>
              <a:rPr lang="en-US" sz="1400" dirty="0"/>
              <a:t> payment = new </a:t>
            </a:r>
            <a:r>
              <a:rPr lang="en-US" sz="1400" dirty="0" err="1"/>
              <a:t>PayPalAdvancedPayment</a:t>
            </a:r>
            <a:r>
              <a:rPr lang="en-US" sz="1400" dirty="0"/>
              <a:t>();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payment receivers</a:t>
            </a:r>
          </a:p>
          <a:p>
            <a:endParaRPr lang="en-US" dirty="0"/>
          </a:p>
          <a:p>
            <a:r>
              <a:rPr lang="en-US" dirty="0" smtClean="0"/>
              <a:t>Set the first receiver information</a:t>
            </a:r>
          </a:p>
          <a:p>
            <a:pPr lvl="1"/>
            <a:r>
              <a:rPr lang="en-US" dirty="0" smtClean="0"/>
              <a:t>Mark this receiver as primary</a:t>
            </a:r>
          </a:p>
          <a:p>
            <a:pPr lvl="1"/>
            <a:r>
              <a:rPr lang="en-US" dirty="0" smtClean="0"/>
              <a:t>Set the payment type to services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Create an invoice and add the item same as </a:t>
            </a:r>
            <a:r>
              <a:rPr lang="en-US" dirty="0" err="1" smtClean="0"/>
              <a:t>SimpleDemo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824" y="1871349"/>
            <a:ext cx="6218248" cy="426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PayPalReceiverDetails</a:t>
            </a:r>
            <a:r>
              <a:rPr lang="en-US" sz="1400" dirty="0"/>
              <a:t> receiver1 = new </a:t>
            </a:r>
            <a:r>
              <a:rPr lang="en-US" sz="1400" dirty="0" err="1"/>
              <a:t>PayPalReceiverDetails</a:t>
            </a:r>
            <a:r>
              <a:rPr lang="en-US" sz="1400" dirty="0"/>
              <a:t>();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7062" y="3720805"/>
            <a:ext cx="6218248" cy="14360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/>
              <a:t>receiver1.setRecipient("example-merchant-1@paypal.com");</a:t>
            </a:r>
          </a:p>
          <a:p>
            <a:r>
              <a:rPr lang="en-US" sz="1400" dirty="0" smtClean="0"/>
              <a:t>receiver1</a:t>
            </a:r>
            <a:r>
              <a:rPr lang="en-US" sz="1400" dirty="0"/>
              <a:t>.setIsPrimary(</a:t>
            </a:r>
            <a:r>
              <a:rPr lang="en-US" sz="1400" b="1" dirty="0"/>
              <a:t>true);</a:t>
            </a:r>
          </a:p>
          <a:p>
            <a:r>
              <a:rPr lang="en-US" sz="1400" dirty="0" smtClean="0"/>
              <a:t>receiver1</a:t>
            </a:r>
            <a:r>
              <a:rPr lang="en-US" sz="1400" dirty="0"/>
              <a:t>.setPaymentType(</a:t>
            </a:r>
            <a:r>
              <a:rPr lang="en-US" sz="1400" dirty="0" err="1"/>
              <a:t>PayPal.</a:t>
            </a:r>
            <a:r>
              <a:rPr lang="en-US" sz="1400" i="1" dirty="0" err="1"/>
              <a:t>PAYMENT_TYPE_SERVICE</a:t>
            </a:r>
            <a:r>
              <a:rPr lang="en-US" sz="1400" i="1" dirty="0"/>
              <a:t>)</a:t>
            </a:r>
            <a:r>
              <a:rPr lang="en-US" sz="1400" i="1" dirty="0" smtClean="0"/>
              <a:t>;</a:t>
            </a:r>
          </a:p>
          <a:p>
            <a:r>
              <a:rPr lang="en-US" sz="1400" dirty="0"/>
              <a:t>receiver1.setMerchantName("World of Travel");</a:t>
            </a:r>
          </a:p>
          <a:p>
            <a:r>
              <a:rPr lang="en-US" sz="1400" dirty="0" smtClean="0"/>
              <a:t>receiver1</a:t>
            </a:r>
            <a:r>
              <a:rPr lang="en-US" sz="1400" dirty="0"/>
              <a:t>.setDescription("A chain payment primary")</a:t>
            </a:r>
            <a:r>
              <a:rPr lang="en-US" sz="1400" dirty="0" smtClean="0"/>
              <a:t>;.</a:t>
            </a:r>
            <a:endParaRPr lang="en-US" sz="1400" dirty="0"/>
          </a:p>
          <a:p>
            <a:r>
              <a:rPr lang="en-US" sz="1400" dirty="0" smtClean="0"/>
              <a:t>receiver1</a:t>
            </a:r>
            <a:r>
              <a:rPr lang="en-US" sz="1400" dirty="0"/>
              <a:t>.setCustomID("55342");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1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invoice to the primary receiver and set the transaction subtotal not including tax amount.</a:t>
            </a:r>
          </a:p>
          <a:p>
            <a:pPr lvl="1"/>
            <a:r>
              <a:rPr lang="en-US" dirty="0" smtClean="0"/>
              <a:t>The primary receiver receivers the total of the transaction.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339725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Add the receiver object to the advanced payments object.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25958" y="2923307"/>
            <a:ext cx="3645557" cy="733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receiver1.setInvoiceData(invoice1);</a:t>
            </a:r>
          </a:p>
          <a:p>
            <a:r>
              <a:rPr lang="en-US" sz="1400" dirty="0" smtClean="0"/>
              <a:t>receiver1</a:t>
            </a:r>
            <a:r>
              <a:rPr lang="en-US" sz="1400" dirty="0"/>
              <a:t>.setSubtotal(total);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6987" y="4564732"/>
            <a:ext cx="3645557" cy="6359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err="1"/>
              <a:t>payment.getReceivers</a:t>
            </a:r>
            <a:r>
              <a:rPr lang="en-US" sz="1400" u="sng" dirty="0"/>
              <a:t>().add(receiver1);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44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hotels receiver and mark them as secondary.</a:t>
            </a:r>
          </a:p>
          <a:p>
            <a:pPr lvl="1"/>
            <a:r>
              <a:rPr lang="en-US" dirty="0" smtClean="0"/>
              <a:t>Set the amount of the payment they will receive and add them to the advanced payments object.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7485" y="2757316"/>
            <a:ext cx="6218248" cy="24871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PayPalReceiverDetails</a:t>
            </a:r>
            <a:r>
              <a:rPr lang="en-US" sz="1400" dirty="0"/>
              <a:t> receiver2 = new </a:t>
            </a:r>
            <a:r>
              <a:rPr lang="en-US" sz="1400" dirty="0" err="1"/>
              <a:t>PayPalReceiverDetails</a:t>
            </a:r>
            <a:r>
              <a:rPr lang="en-US" sz="1400" dirty="0"/>
              <a:t>();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.setRecipient("example-merchant-2@paypal.com");</a:t>
            </a:r>
          </a:p>
          <a:p>
            <a:r>
              <a:rPr lang="en-US" sz="1400" dirty="0" err="1" smtClean="0"/>
              <a:t>BigDecimal</a:t>
            </a:r>
            <a:r>
              <a:rPr lang="en-US" sz="1400" dirty="0" smtClean="0"/>
              <a:t> </a:t>
            </a:r>
            <a:r>
              <a:rPr lang="en-US" sz="1400" dirty="0" err="1"/>
              <a:t>hotelsTotal</a:t>
            </a:r>
            <a:r>
              <a:rPr lang="en-US" sz="1400" dirty="0"/>
              <a:t> = new </a:t>
            </a:r>
            <a:r>
              <a:rPr lang="en-US" sz="1400" dirty="0" err="1"/>
              <a:t>BigDecimal</a:t>
            </a:r>
            <a:r>
              <a:rPr lang="en-US" sz="1400" dirty="0"/>
              <a:t>("0.40");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.setSubtotal(</a:t>
            </a:r>
            <a:r>
              <a:rPr lang="en-US" sz="1400" dirty="0" err="1"/>
              <a:t>hotelsTotal.multiply</a:t>
            </a:r>
            <a:r>
              <a:rPr lang="en-US" sz="1400" dirty="0"/>
              <a:t>(total));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.setIsPrimary(false);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.setPaymentType(</a:t>
            </a:r>
            <a:r>
              <a:rPr lang="en-US" sz="1400" dirty="0" err="1"/>
              <a:t>PayPal.</a:t>
            </a:r>
            <a:r>
              <a:rPr lang="en-US" sz="1400" i="1" dirty="0" err="1"/>
              <a:t>PAYMENT_TYPE_SERVICE</a:t>
            </a:r>
            <a:r>
              <a:rPr lang="en-US" sz="1400" i="1" dirty="0"/>
              <a:t>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.setMerchantName("Best Hotels");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.setDescription("One of the chain payment </a:t>
            </a:r>
            <a:r>
              <a:rPr lang="en-US" sz="1400" dirty="0" err="1"/>
              <a:t>secondaries</a:t>
            </a:r>
            <a:r>
              <a:rPr lang="en-US" sz="1400" dirty="0"/>
              <a:t>");</a:t>
            </a:r>
          </a:p>
          <a:p>
            <a:r>
              <a:rPr lang="en-US" sz="1400" dirty="0" smtClean="0"/>
              <a:t>receiver2</a:t>
            </a:r>
            <a:r>
              <a:rPr lang="en-US" sz="1400" dirty="0"/>
              <a:t>.setCustomID("93675");</a:t>
            </a:r>
          </a:p>
          <a:p>
            <a:r>
              <a:rPr lang="en-US" sz="1400" dirty="0" err="1" smtClean="0"/>
              <a:t>payment.getReceivers</a:t>
            </a:r>
            <a:r>
              <a:rPr lang="en-US" sz="1400" dirty="0"/>
              <a:t>().add(receiver2);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3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hotels receiver and mark them as secondary.</a:t>
            </a:r>
          </a:p>
          <a:p>
            <a:pPr lvl="1"/>
            <a:r>
              <a:rPr lang="en-US" dirty="0"/>
              <a:t>Set the amount of the payment they will receive and add them to the advanced payments object.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2239" y="2757316"/>
            <a:ext cx="6218248" cy="24871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PayPalReceiverDetails</a:t>
            </a:r>
            <a:r>
              <a:rPr lang="en-US" sz="1400" dirty="0"/>
              <a:t> receiver3 = </a:t>
            </a:r>
            <a:r>
              <a:rPr lang="en-US" sz="1400" b="1" dirty="0"/>
              <a:t>new </a:t>
            </a:r>
            <a:r>
              <a:rPr lang="en-US" sz="1400" b="1" dirty="0" err="1"/>
              <a:t>PayPalReceiverDetails</a:t>
            </a:r>
            <a:r>
              <a:rPr lang="en-US" sz="1400" b="1" dirty="0"/>
              <a:t>();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.setRecipient("example-merchant-3@paypal.com");</a:t>
            </a:r>
          </a:p>
          <a:p>
            <a:r>
              <a:rPr lang="en-US" sz="1400" dirty="0" err="1" smtClean="0"/>
              <a:t>BigDecimal</a:t>
            </a:r>
            <a:r>
              <a:rPr lang="en-US" sz="1400" dirty="0" smtClean="0"/>
              <a:t> </a:t>
            </a:r>
            <a:r>
              <a:rPr lang="en-US" sz="1400" dirty="0" err="1"/>
              <a:t>airlinesTotal</a:t>
            </a:r>
            <a:r>
              <a:rPr lang="en-US" sz="1400" dirty="0"/>
              <a:t> = </a:t>
            </a:r>
            <a:r>
              <a:rPr lang="en-US" sz="1400" b="1" dirty="0"/>
              <a:t>new </a:t>
            </a:r>
            <a:r>
              <a:rPr lang="en-US" sz="1400" b="1" dirty="0" err="1"/>
              <a:t>BigDecimal</a:t>
            </a:r>
            <a:r>
              <a:rPr lang="en-US" sz="1400" b="1" dirty="0"/>
              <a:t>("0.58");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.setSubtotal(</a:t>
            </a:r>
            <a:r>
              <a:rPr lang="en-US" sz="1400" dirty="0" err="1"/>
              <a:t>airlinesTotal.multiply</a:t>
            </a:r>
            <a:r>
              <a:rPr lang="en-US" sz="1400" dirty="0"/>
              <a:t>(total));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.setIsPrimary(</a:t>
            </a:r>
            <a:r>
              <a:rPr lang="en-US" sz="1400" b="1" dirty="0"/>
              <a:t>false);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.setPaymentType(</a:t>
            </a:r>
            <a:r>
              <a:rPr lang="en-US" sz="1400" dirty="0" err="1"/>
              <a:t>PayPal.</a:t>
            </a:r>
            <a:r>
              <a:rPr lang="en-US" sz="1400" i="1" dirty="0" err="1"/>
              <a:t>PAYMENT_TYPE_SERVICE</a:t>
            </a:r>
            <a:r>
              <a:rPr lang="en-US" sz="1400" i="1" dirty="0"/>
              <a:t>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.setMerchantName("Best Airlines");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.setDescription("One of the chain payment </a:t>
            </a:r>
            <a:r>
              <a:rPr lang="en-US" sz="1400" dirty="0" err="1"/>
              <a:t>secondaries</a:t>
            </a:r>
            <a:r>
              <a:rPr lang="en-US" sz="1400" dirty="0"/>
              <a:t>");</a:t>
            </a:r>
          </a:p>
          <a:p>
            <a:r>
              <a:rPr lang="en-US" sz="1400" dirty="0" smtClean="0"/>
              <a:t>receiver3</a:t>
            </a:r>
            <a:r>
              <a:rPr lang="en-US" sz="1400" dirty="0"/>
              <a:t>.setCustomID("78853");</a:t>
            </a:r>
          </a:p>
          <a:p>
            <a:r>
              <a:rPr lang="en-US" sz="1400" dirty="0" err="1" smtClean="0"/>
              <a:t>payment.getReceivers</a:t>
            </a:r>
            <a:r>
              <a:rPr lang="en-US" sz="1400" dirty="0"/>
              <a:t>().add(receiver3);</a:t>
            </a:r>
            <a:endParaRPr lang="en-US" sz="1400" dirty="0">
              <a:solidFill>
                <a:schemeClr val="bg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0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Connecting the payment to our application.</a:t>
            </a:r>
          </a:p>
          <a:p>
            <a:pPr lvl="1"/>
            <a:r>
              <a:rPr lang="en-US" dirty="0" smtClean="0"/>
              <a:t>Add a checkout call to our ‘Pay with </a:t>
            </a:r>
            <a:r>
              <a:rPr lang="en-US" dirty="0" err="1" smtClean="0"/>
              <a:t>Paypal</a:t>
            </a:r>
            <a:r>
              <a:rPr lang="en-US" dirty="0" smtClean="0"/>
              <a:t>’ </a:t>
            </a:r>
            <a:r>
              <a:rPr lang="en-US" dirty="0" err="1" smtClean="0"/>
              <a:t>OnClick</a:t>
            </a:r>
            <a:endParaRPr lang="en-US" dirty="0" smtClean="0"/>
          </a:p>
          <a:p>
            <a:pPr lvl="1"/>
            <a:r>
              <a:rPr lang="en-US" dirty="0" smtClean="0"/>
              <a:t>Call checkout with the advanced payment object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02768" y="2726230"/>
            <a:ext cx="6918897" cy="27809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void </a:t>
            </a:r>
            <a:r>
              <a:rPr lang="en-US" sz="1200" dirty="0" err="1"/>
              <a:t>onClick</a:t>
            </a:r>
            <a:r>
              <a:rPr lang="en-US" sz="1200" dirty="0"/>
              <a:t>(View v) {</a:t>
            </a:r>
          </a:p>
          <a:p>
            <a:r>
              <a:rPr lang="en-US" sz="1200" dirty="0" smtClean="0"/>
              <a:t>	if</a:t>
            </a:r>
            <a:r>
              <a:rPr lang="en-US" sz="1200" dirty="0"/>
              <a:t>(v == </a:t>
            </a:r>
            <a:r>
              <a:rPr lang="en-US" sz="1200" dirty="0" err="1"/>
              <a:t>launchChainedPayment</a:t>
            </a:r>
            <a:r>
              <a:rPr lang="en-US" sz="1200" dirty="0"/>
              <a:t>) {</a:t>
            </a:r>
          </a:p>
          <a:p>
            <a:r>
              <a:rPr lang="en-US" sz="1200" dirty="0"/>
              <a:t>		</a:t>
            </a:r>
            <a:r>
              <a:rPr lang="en-US" sz="1200" dirty="0" smtClean="0">
                <a:solidFill>
                  <a:srgbClr val="BFBFBF"/>
                </a:solidFill>
              </a:rPr>
              <a:t>/</a:t>
            </a:r>
            <a:r>
              <a:rPr lang="en-US" sz="1200" dirty="0">
                <a:solidFill>
                  <a:srgbClr val="BFBFBF"/>
                </a:solidFill>
              </a:rPr>
              <a:t>/ Use our helper function to create the chained payment.</a:t>
            </a:r>
          </a:p>
          <a:p>
            <a:r>
              <a:rPr lang="en-US" sz="1200" dirty="0"/>
              <a:t>    		</a:t>
            </a:r>
            <a:r>
              <a:rPr lang="en-US" sz="1200" dirty="0" err="1"/>
              <a:t>PayPalAdvancedPayment</a:t>
            </a:r>
            <a:r>
              <a:rPr lang="en-US" sz="1200" dirty="0"/>
              <a:t> payment = </a:t>
            </a:r>
            <a:r>
              <a:rPr lang="en-US" sz="1200" dirty="0" err="1"/>
              <a:t>exampleChainedPayment</a:t>
            </a:r>
            <a:r>
              <a:rPr lang="en-US" sz="1200" dirty="0"/>
              <a:t>();</a:t>
            </a:r>
          </a:p>
          <a:p>
            <a:r>
              <a:rPr lang="en-US" sz="1200" dirty="0"/>
              <a:t>    		</a:t>
            </a:r>
            <a:r>
              <a:rPr lang="en-US" sz="1200" dirty="0">
                <a:solidFill>
                  <a:srgbClr val="BFBFBF"/>
                </a:solidFill>
              </a:rPr>
              <a:t>// Use checkout to create our Intent.</a:t>
            </a:r>
          </a:p>
          <a:p>
            <a:r>
              <a:rPr lang="en-US" sz="1200" dirty="0"/>
              <a:t>    		Intent </a:t>
            </a:r>
            <a:r>
              <a:rPr lang="en-US" sz="1200" dirty="0" err="1"/>
              <a:t>checkoutIntent</a:t>
            </a:r>
            <a:r>
              <a:rPr lang="en-US" sz="1200" dirty="0"/>
              <a:t> = </a:t>
            </a:r>
            <a:r>
              <a:rPr lang="en-US" sz="1200" dirty="0" err="1"/>
              <a:t>PayPal.</a:t>
            </a:r>
            <a:r>
              <a:rPr lang="en-US" sz="1200" i="1" dirty="0" err="1"/>
              <a:t>getInstance</a:t>
            </a:r>
            <a:r>
              <a:rPr lang="en-US" sz="1200" i="1" dirty="0"/>
              <a:t>().checkout(payment, this, </a:t>
            </a:r>
            <a:r>
              <a:rPr lang="en-US" sz="1200" i="1" dirty="0" smtClean="0"/>
              <a:t>			new </a:t>
            </a:r>
            <a:r>
              <a:rPr lang="en-US" sz="1200" i="1" dirty="0" err="1"/>
              <a:t>ResultDelegate</a:t>
            </a:r>
            <a:r>
              <a:rPr lang="en-US" sz="1200" i="1" dirty="0"/>
              <a:t>());</a:t>
            </a:r>
          </a:p>
          <a:p>
            <a:r>
              <a:rPr lang="en-US" sz="1200" dirty="0"/>
              <a:t>    		</a:t>
            </a:r>
            <a:r>
              <a:rPr lang="en-US" sz="1200" dirty="0">
                <a:solidFill>
                  <a:srgbClr val="BFBFBF"/>
                </a:solidFill>
              </a:rPr>
              <a:t>// Use the android's </a:t>
            </a:r>
            <a:r>
              <a:rPr lang="en-US" sz="1200" dirty="0" err="1">
                <a:solidFill>
                  <a:srgbClr val="BFBFBF"/>
                </a:solidFill>
              </a:rPr>
              <a:t>startActivityForResult</a:t>
            </a:r>
            <a:r>
              <a:rPr lang="en-US" sz="1200" dirty="0">
                <a:solidFill>
                  <a:srgbClr val="BFBFBF"/>
                </a:solidFill>
              </a:rPr>
              <a:t>() and pass in our Intent. </a:t>
            </a:r>
            <a:endParaRPr lang="en-US" sz="1200" dirty="0" smtClean="0">
              <a:solidFill>
                <a:srgbClr val="BFBFBF"/>
              </a:solidFill>
            </a:endParaRPr>
          </a:p>
          <a:p>
            <a:r>
              <a:rPr lang="en-US" sz="1200" dirty="0">
                <a:solidFill>
                  <a:srgbClr val="BFBFBF"/>
                </a:solidFill>
              </a:rPr>
              <a:t>	</a:t>
            </a:r>
            <a:r>
              <a:rPr lang="en-US" sz="1200" dirty="0" smtClean="0">
                <a:solidFill>
                  <a:srgbClr val="BFBFBF"/>
                </a:solidFill>
              </a:rPr>
              <a:t>	// This </a:t>
            </a:r>
            <a:r>
              <a:rPr lang="en-US" sz="1200" dirty="0">
                <a:solidFill>
                  <a:srgbClr val="BFBFBF"/>
                </a:solidFill>
              </a:rPr>
              <a:t>will start the library.</a:t>
            </a:r>
          </a:p>
          <a:p>
            <a:r>
              <a:rPr lang="en-US" sz="1200" dirty="0"/>
              <a:t>	    	</a:t>
            </a:r>
            <a:r>
              <a:rPr lang="en-US" sz="1200" dirty="0" err="1"/>
              <a:t>startActivityForResult</a:t>
            </a:r>
            <a:r>
              <a:rPr lang="en-US" sz="1200" dirty="0"/>
              <a:t>(</a:t>
            </a:r>
            <a:r>
              <a:rPr lang="en-US" sz="1200" dirty="0" err="1"/>
              <a:t>checkoutIntent</a:t>
            </a:r>
            <a:r>
              <a:rPr lang="en-US" sz="1200" dirty="0"/>
              <a:t>, </a:t>
            </a:r>
            <a:r>
              <a:rPr lang="en-US" sz="1200" i="1" dirty="0"/>
              <a:t>request);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}</a:t>
            </a:r>
            <a:endParaRPr lang="en-US" sz="1200" dirty="0"/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71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app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Payments Library </a:t>
            </a:r>
            <a:r>
              <a:rPr lang="en-US" dirty="0" smtClean="0"/>
              <a:t>(MPL) is a fully native application solution</a:t>
            </a:r>
          </a:p>
          <a:p>
            <a:pPr lvl="1"/>
            <a:r>
              <a:rPr lang="en-US" dirty="0" smtClean="0"/>
              <a:t>All native solution, initialize once, add items to shopping cart and checkout</a:t>
            </a:r>
          </a:p>
          <a:p>
            <a:r>
              <a:rPr lang="en-US" dirty="0" smtClean="0"/>
              <a:t>Mobile Express Checkout Library (MECL) is a native application solution with checkout on the web</a:t>
            </a:r>
          </a:p>
          <a:p>
            <a:pPr lvl="1"/>
            <a:r>
              <a:rPr lang="en-US" dirty="0" smtClean="0"/>
              <a:t>Integrates with your merchant services, allows customers to shop and checkout from your mobile application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55" y="4098988"/>
            <a:ext cx="1565965" cy="152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73" y="3987781"/>
            <a:ext cx="2024269" cy="1924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42" y="4660880"/>
            <a:ext cx="1905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37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05 – Creating a chained payment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Run. We are now able to complete a </a:t>
            </a:r>
            <a:r>
              <a:rPr lang="en-US" dirty="0" smtClean="0"/>
              <a:t>chained </a:t>
            </a:r>
            <a:r>
              <a:rPr lang="en-US" dirty="0"/>
              <a:t>payment using </a:t>
            </a:r>
            <a:r>
              <a:rPr lang="en-US" dirty="0" err="1"/>
              <a:t>Paypal’s</a:t>
            </a:r>
            <a:r>
              <a:rPr lang="en-US" dirty="0"/>
              <a:t> mobile payments library</a:t>
            </a:r>
          </a:p>
          <a:p>
            <a:r>
              <a:rPr lang="en-US" dirty="0"/>
              <a:t>You can complete the checkout as using your customer sandbox account. </a:t>
            </a:r>
            <a:r>
              <a:rPr lang="en-US" dirty="0" smtClean="0"/>
              <a:t>Notice the customer see’s only the primary receiver </a:t>
            </a:r>
            <a:r>
              <a:rPr lang="en-US" smtClean="0"/>
              <a:t>during checkout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48" y="2890459"/>
            <a:ext cx="2808965" cy="318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 Simplified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MPL checkout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85" y="1965737"/>
            <a:ext cx="6553752" cy="4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 - Our lab.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9725" lvl="1" indent="0">
              <a:buNone/>
            </a:pPr>
            <a:r>
              <a:rPr lang="en-US" dirty="0" smtClean="0"/>
              <a:t>We are going to add MPL to a shopping cart application. Four our first set of labs, we will send a simple payment using the </a:t>
            </a:r>
            <a:r>
              <a:rPr lang="en-US" i="1" dirty="0" err="1" smtClean="0"/>
              <a:t>PayPalPayment</a:t>
            </a:r>
            <a:r>
              <a:rPr lang="en-US" dirty="0" smtClean="0"/>
              <a:t> object, allowing our customers to purchase goods. This is a single recipient transaction.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985" y="3566534"/>
            <a:ext cx="28067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99" y="2686594"/>
            <a:ext cx="1896717" cy="31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8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 Lab 01 – Adding MPL to 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Eclipse and open the project Lab-01</a:t>
            </a:r>
          </a:p>
          <a:p>
            <a:pPr lvl="1"/>
            <a:r>
              <a:rPr lang="en-US" dirty="0" smtClean="0"/>
              <a:t>File-&gt;New-&gt;Android Project</a:t>
            </a:r>
          </a:p>
          <a:p>
            <a:pPr lvl="1"/>
            <a:r>
              <a:rPr lang="en-US" dirty="0" smtClean="0"/>
              <a:t>Check create project from existing source and open the directory lab-01</a:t>
            </a:r>
          </a:p>
          <a:p>
            <a:pPr lvl="2"/>
            <a:r>
              <a:rPr lang="en-US" dirty="0" err="1" smtClean="0"/>
              <a:t>PayPalMobilePaymentsShoppingCartActivity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01 – Adding MPL to 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MPL library, </a:t>
            </a:r>
            <a:r>
              <a:rPr lang="en-US" dirty="0" err="1"/>
              <a:t>PayPal_MPL.jar</a:t>
            </a:r>
            <a:r>
              <a:rPr lang="en-US" dirty="0"/>
              <a:t> is located in the </a:t>
            </a:r>
            <a:r>
              <a:rPr lang="en-US" dirty="0" smtClean="0"/>
              <a:t>‘MPL Library’ directory </a:t>
            </a:r>
            <a:r>
              <a:rPr lang="en-US" dirty="0"/>
              <a:t>found in the root of </a:t>
            </a:r>
            <a:r>
              <a:rPr lang="en-US" dirty="0" err="1"/>
              <a:t>MobilePaymentsLibraryWorkshop</a:t>
            </a:r>
            <a:endParaRPr lang="en-US" dirty="0" smtClean="0"/>
          </a:p>
          <a:p>
            <a:pPr lvl="1"/>
            <a:r>
              <a:rPr lang="en-US" dirty="0" smtClean="0"/>
              <a:t>To add </a:t>
            </a:r>
            <a:r>
              <a:rPr lang="en-US" dirty="0"/>
              <a:t>the library to the </a:t>
            </a:r>
            <a:r>
              <a:rPr lang="en-US" dirty="0" smtClean="0"/>
              <a:t>project.</a:t>
            </a:r>
          </a:p>
          <a:p>
            <a:pPr lvl="2"/>
            <a:r>
              <a:rPr lang="en-US" dirty="0" smtClean="0"/>
              <a:t>Project</a:t>
            </a:r>
            <a:r>
              <a:rPr lang="en-US" dirty="0"/>
              <a:t>-&gt;Properties or right-click the project -&gt; properties.</a:t>
            </a:r>
          </a:p>
          <a:p>
            <a:pPr lvl="2"/>
            <a:r>
              <a:rPr lang="en-US" dirty="0"/>
              <a:t>Select ‘Java Build Path’ and the ‘Libraries’.</a:t>
            </a:r>
          </a:p>
          <a:p>
            <a:pPr lvl="2"/>
            <a:r>
              <a:rPr lang="en-US" dirty="0"/>
              <a:t>Click ‘Add External Jar’s…’</a:t>
            </a:r>
          </a:p>
          <a:p>
            <a:pPr lvl="3"/>
            <a:r>
              <a:rPr lang="en-US" dirty="0"/>
              <a:t>Navigate to ’</a:t>
            </a:r>
            <a:r>
              <a:rPr lang="en-US" dirty="0" err="1"/>
              <a:t>PayPal_MPL.jar</a:t>
            </a:r>
            <a:r>
              <a:rPr lang="en-US" dirty="0"/>
              <a:t>’, click open and your will see the jar list in the build path.</a:t>
            </a:r>
          </a:p>
          <a:p>
            <a:pPr lvl="3"/>
            <a:r>
              <a:rPr lang="en-US" dirty="0"/>
              <a:t>Click OK.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/>
          <a:p>
            <a:r>
              <a:rPr lang="en-US" dirty="0" err="1"/>
              <a:t>Paypal</a:t>
            </a:r>
            <a:r>
              <a:rPr lang="en-US" dirty="0"/>
              <a:t> Inc.	</a:t>
            </a:r>
          </a:p>
        </p:txBody>
      </p:sp>
    </p:spTree>
    <p:extLst>
      <p:ext uri="{BB962C8B-B14F-4D97-AF65-F5344CB8AC3E}">
        <p14:creationId xmlns:p14="http://schemas.microsoft.com/office/powerpoint/2010/main" val="3015993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 Lab 01 – Adding MPL to 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the MPL activity to the </a:t>
            </a:r>
            <a:r>
              <a:rPr lang="en-US" dirty="0" err="1" smtClean="0"/>
              <a:t>AndroidManifest.xml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Open the manifest file and select ‘</a:t>
            </a:r>
            <a:r>
              <a:rPr lang="en-US" dirty="0" err="1" smtClean="0"/>
              <a:t>AndroidManifest.xml</a:t>
            </a:r>
            <a:r>
              <a:rPr lang="en-US" dirty="0" smtClean="0"/>
              <a:t>’ tab</a:t>
            </a:r>
          </a:p>
          <a:p>
            <a:pPr lvl="2"/>
            <a:r>
              <a:rPr lang="en-US" dirty="0" smtClean="0"/>
              <a:t>Uncomment the activity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r>
              <a:rPr lang="en-US" dirty="0" smtClean="0"/>
              <a:t>Build the project, no errors and MPL is now available to the application</a:t>
            </a:r>
          </a:p>
          <a:p>
            <a:pPr lvl="3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A3D2-4DA0-476D-8556-FAB84AC15A59}" type="datetime1">
              <a:rPr lang="en-US" smtClean="0"/>
              <a:pPr/>
              <a:t>10/6/11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Paypal</a:t>
            </a:r>
            <a:r>
              <a:rPr lang="en-US" dirty="0" smtClean="0"/>
              <a:t>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26435" y="2782957"/>
            <a:ext cx="7277651" cy="18221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&lt;</a:t>
            </a:r>
            <a:r>
              <a:rPr lang="en-US" sz="1600" dirty="0"/>
              <a:t>activity </a:t>
            </a:r>
            <a:r>
              <a:rPr lang="en-US" sz="1600" dirty="0" err="1"/>
              <a:t>android:name</a:t>
            </a:r>
            <a:r>
              <a:rPr lang="en-US" sz="1600" dirty="0"/>
              <a:t>="</a:t>
            </a:r>
            <a:r>
              <a:rPr lang="en-US" sz="1600" dirty="0" err="1"/>
              <a:t>com.paypal.android.MEP.PayPalActivity</a:t>
            </a:r>
            <a:r>
              <a:rPr lang="en-US" sz="1600" dirty="0"/>
              <a:t>"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android:theme</a:t>
            </a:r>
            <a:r>
              <a:rPr lang="en-US" sz="1600" dirty="0"/>
              <a:t>="</a:t>
            </a:r>
            <a:r>
              <a:rPr lang="en-US" sz="1600" u="sng" dirty="0"/>
              <a:t>@</a:t>
            </a:r>
            <a:r>
              <a:rPr lang="en-US" sz="1600" u="sng" dirty="0" err="1"/>
              <a:t>android:style</a:t>
            </a:r>
            <a:r>
              <a:rPr lang="en-US" sz="1600" u="sng" dirty="0"/>
              <a:t>/</a:t>
            </a:r>
            <a:r>
              <a:rPr lang="en-US" sz="1600" u="sng" dirty="0" err="1"/>
              <a:t>Theme.Translucent.NoTitleBar</a:t>
            </a:r>
            <a:r>
              <a:rPr lang="en-US" sz="1600" u="sng" dirty="0"/>
              <a:t>"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android:configChanges</a:t>
            </a:r>
            <a:r>
              <a:rPr lang="en-US" sz="1600" dirty="0"/>
              <a:t>="</a:t>
            </a:r>
            <a:r>
              <a:rPr lang="en-US" sz="1600" dirty="0" err="1"/>
              <a:t>keyboardHidden|orientation</a:t>
            </a:r>
            <a:r>
              <a:rPr lang="en-US" sz="1600" dirty="0"/>
              <a:t>"/</a:t>
            </a:r>
            <a:r>
              <a:rPr lang="en-US" sz="1600" dirty="0" smtClean="0"/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1010132"/>
      </p:ext>
    </p:extLst>
  </p:cSld>
  <p:clrMapOvr>
    <a:masterClrMapping/>
  </p:clrMapOvr>
</p:sld>
</file>

<file path=ppt/theme/theme1.xml><?xml version="1.0" encoding="utf-8"?>
<a:theme xmlns:a="http://schemas.openxmlformats.org/drawingml/2006/main" name="XC_ppt_template_helvetica_v2">
  <a:themeElements>
    <a:clrScheme name="Xcommerce">
      <a:dk1>
        <a:srgbClr val="FB4F14"/>
      </a:dk1>
      <a:lt1>
        <a:srgbClr val="FFFFFF"/>
      </a:lt1>
      <a:dk2>
        <a:srgbClr val="565A5C"/>
      </a:dk2>
      <a:lt2>
        <a:srgbClr val="FFFFFF"/>
      </a:lt2>
      <a:accent1>
        <a:srgbClr val="00ADD0"/>
      </a:accent1>
      <a:accent2>
        <a:srgbClr val="005172"/>
      </a:accent2>
      <a:accent3>
        <a:srgbClr val="C90062"/>
      </a:accent3>
      <a:accent4>
        <a:srgbClr val="EA5084"/>
      </a:accent4>
      <a:accent5>
        <a:srgbClr val="4BACC6"/>
      </a:accent5>
      <a:accent6>
        <a:srgbClr val="DE3831"/>
      </a:accent6>
      <a:hlink>
        <a:srgbClr val="F0AB00"/>
      </a:hlink>
      <a:folHlink>
        <a:srgbClr val="A2A4A3"/>
      </a:folHlink>
    </a:clrScheme>
    <a:fontScheme name="Xcommerce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XC_ppt_template_helvetica_v2</Template>
  <TotalTime>652</TotalTime>
  <Words>2544</Words>
  <Application>Microsoft Macintosh PowerPoint</Application>
  <PresentationFormat>On-screen Show (4:3)</PresentationFormat>
  <Paragraphs>536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XC_ppt_template_helvetica_v2</vt:lpstr>
      <vt:lpstr>Getting started with PayPAL mobile payments</vt:lpstr>
      <vt:lpstr>Getting started with mobile payments</vt:lpstr>
      <vt:lpstr>Objectives</vt:lpstr>
      <vt:lpstr>Native app solutions</vt:lpstr>
      <vt:lpstr>MPL Simplified</vt:lpstr>
      <vt:lpstr>MPL - Our lab.</vt:lpstr>
      <vt:lpstr>MPL Lab 01 – Adding MPL to our project</vt:lpstr>
      <vt:lpstr>MPL Lab 01 – Adding MPL to our project</vt:lpstr>
      <vt:lpstr>MPL Lab 01 – Adding MPL to our project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02 – Initializing MPL and adding return handlers</vt:lpstr>
      <vt:lpstr>MPL Lab 03 – Adding MPL UI checkout button to our application</vt:lpstr>
      <vt:lpstr>MPL Lab 03 – Adding MPL UI checkout button to our application</vt:lpstr>
      <vt:lpstr>PowerPoint Presentation</vt:lpstr>
      <vt:lpstr>MPL Lab 03 – Adding MPL UI checkout button to our application</vt:lpstr>
      <vt:lpstr>MPL Lab 04 – Creating a simple payment</vt:lpstr>
      <vt:lpstr>MPL Lab 04 – Creating a simple payment</vt:lpstr>
      <vt:lpstr>MPL Lab 04 – Creating a simple payment</vt:lpstr>
      <vt:lpstr>MPL Lab 04 – Creating a simple payment</vt:lpstr>
      <vt:lpstr>MPL Lab 04 – Creating a simple payment</vt:lpstr>
      <vt:lpstr>MPL Lab 04 – Creating a simple payment</vt:lpstr>
      <vt:lpstr>MPL Lab 04 – Creating a simple payment</vt:lpstr>
      <vt:lpstr>MPL Lab 04 – Creating a simple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  <vt:lpstr>MPL Lab 05 – Creating a chained payment</vt:lpstr>
    </vt:vector>
  </TitlesOfParts>
  <Company>eBay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space is for the main title and can be multiple lines</dc:title>
  <dc:creator>aheidersbach</dc:creator>
  <cp:lastModifiedBy>Microsoft Office User</cp:lastModifiedBy>
  <cp:revision>381</cp:revision>
  <dcterms:created xsi:type="dcterms:W3CDTF">2011-07-05T20:47:49Z</dcterms:created>
  <dcterms:modified xsi:type="dcterms:W3CDTF">2011-10-07T06:36:29Z</dcterms:modified>
</cp:coreProperties>
</file>